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notesSlides/notesSlide125.xml" ContentType="application/vnd.openxmlformats-officedocument.presentationml.notesSlide+xml"/>
  <Override PartName="/ppt/notesSlides/notesSlide126.xml" ContentType="application/vnd.openxmlformats-officedocument.presentationml.notesSlide+xml"/>
  <Override PartName="/ppt/notesSlides/notesSlide127.xml" ContentType="application/vnd.openxmlformats-officedocument.presentationml.notesSlide+xml"/>
  <Override PartName="/ppt/notesSlides/notesSlide128.xml" ContentType="application/vnd.openxmlformats-officedocument.presentationml.notesSlide+xml"/>
  <Override PartName="/ppt/notesSlides/notesSlide1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35"/>
  </p:notesMasterIdLst>
  <p:sldIdLst>
    <p:sldId id="297" r:id="rId2"/>
    <p:sldId id="1126" r:id="rId3"/>
    <p:sldId id="577" r:id="rId4"/>
    <p:sldId id="1125" r:id="rId5"/>
    <p:sldId id="1504" r:id="rId6"/>
    <p:sldId id="569" r:id="rId7"/>
    <p:sldId id="1505" r:id="rId8"/>
    <p:sldId id="1506" r:id="rId9"/>
    <p:sldId id="1507" r:id="rId10"/>
    <p:sldId id="1417" r:id="rId11"/>
    <p:sldId id="1135" r:id="rId12"/>
    <p:sldId id="1508" r:id="rId13"/>
    <p:sldId id="1509" r:id="rId14"/>
    <p:sldId id="1510" r:id="rId15"/>
    <p:sldId id="1511" r:id="rId16"/>
    <p:sldId id="1515" r:id="rId17"/>
    <p:sldId id="1514" r:id="rId18"/>
    <p:sldId id="1513" r:id="rId19"/>
    <p:sldId id="1512" r:id="rId20"/>
    <p:sldId id="1143" r:id="rId21"/>
    <p:sldId id="1517" r:id="rId22"/>
    <p:sldId id="1516" r:id="rId23"/>
    <p:sldId id="1046" r:id="rId24"/>
    <p:sldId id="1520" r:id="rId25"/>
    <p:sldId id="1519" r:id="rId26"/>
    <p:sldId id="1518" r:id="rId27"/>
    <p:sldId id="1152" r:id="rId28"/>
    <p:sldId id="1522" r:id="rId29"/>
    <p:sldId id="1521" r:id="rId30"/>
    <p:sldId id="1156" r:id="rId31"/>
    <p:sldId id="1525" r:id="rId32"/>
    <p:sldId id="1523" r:id="rId33"/>
    <p:sldId id="1524" r:id="rId34"/>
    <p:sldId id="1159" r:id="rId35"/>
    <p:sldId id="1526" r:id="rId36"/>
    <p:sldId id="1162" r:id="rId37"/>
    <p:sldId id="1530" r:id="rId38"/>
    <p:sldId id="1529" r:id="rId39"/>
    <p:sldId id="1528" r:id="rId40"/>
    <p:sldId id="1527" r:id="rId41"/>
    <p:sldId id="1484" r:id="rId42"/>
    <p:sldId id="1533" r:id="rId43"/>
    <p:sldId id="1532" r:id="rId44"/>
    <p:sldId id="1531" r:id="rId45"/>
    <p:sldId id="1414" r:id="rId46"/>
    <p:sldId id="1534" r:id="rId47"/>
    <p:sldId id="1220" r:id="rId48"/>
    <p:sldId id="1538" r:id="rId49"/>
    <p:sldId id="1537" r:id="rId50"/>
    <p:sldId id="1536" r:id="rId51"/>
    <p:sldId id="1535" r:id="rId52"/>
    <p:sldId id="1314" r:id="rId53"/>
    <p:sldId id="1543" r:id="rId54"/>
    <p:sldId id="1542" r:id="rId55"/>
    <p:sldId id="1539" r:id="rId56"/>
    <p:sldId id="1540" r:id="rId57"/>
    <p:sldId id="1541" r:id="rId58"/>
    <p:sldId id="1327" r:id="rId59"/>
    <p:sldId id="1546" r:id="rId60"/>
    <p:sldId id="1545" r:id="rId61"/>
    <p:sldId id="1406" r:id="rId62"/>
    <p:sldId id="1544" r:id="rId63"/>
    <p:sldId id="1549" r:id="rId64"/>
    <p:sldId id="1548" r:id="rId65"/>
    <p:sldId id="1547" r:id="rId66"/>
    <p:sldId id="1332" r:id="rId67"/>
    <p:sldId id="1550" r:id="rId68"/>
    <p:sldId id="1485" r:id="rId69"/>
    <p:sldId id="1486" r:id="rId70"/>
    <p:sldId id="1490" r:id="rId71"/>
    <p:sldId id="1551" r:id="rId72"/>
    <p:sldId id="1491" r:id="rId73"/>
    <p:sldId id="1552" r:id="rId74"/>
    <p:sldId id="1492" r:id="rId75"/>
    <p:sldId id="1553" r:id="rId76"/>
    <p:sldId id="1554" r:id="rId77"/>
    <p:sldId id="1487" r:id="rId78"/>
    <p:sldId id="1557" r:id="rId79"/>
    <p:sldId id="1556" r:id="rId80"/>
    <p:sldId id="1555" r:id="rId81"/>
    <p:sldId id="1488" r:id="rId82"/>
    <p:sldId id="1560" r:id="rId83"/>
    <p:sldId id="1559" r:id="rId84"/>
    <p:sldId id="1558" r:id="rId85"/>
    <p:sldId id="1340" r:id="rId86"/>
    <p:sldId id="1561" r:id="rId87"/>
    <p:sldId id="1562" r:id="rId88"/>
    <p:sldId id="1410" r:id="rId89"/>
    <p:sldId id="1493" r:id="rId90"/>
    <p:sldId id="1494" r:id="rId91"/>
    <p:sldId id="1563" r:id="rId92"/>
    <p:sldId id="1496" r:id="rId93"/>
    <p:sldId id="1495" r:id="rId94"/>
    <p:sldId id="1564" r:id="rId95"/>
    <p:sldId id="1567" r:id="rId96"/>
    <p:sldId id="1566" r:id="rId97"/>
    <p:sldId id="1565" r:id="rId98"/>
    <p:sldId id="1497" r:id="rId99"/>
    <p:sldId id="1571" r:id="rId100"/>
    <p:sldId id="1570" r:id="rId101"/>
    <p:sldId id="1569" r:id="rId102"/>
    <p:sldId id="1568" r:id="rId103"/>
    <p:sldId id="1451" r:id="rId104"/>
    <p:sldId id="1575" r:id="rId105"/>
    <p:sldId id="1574" r:id="rId106"/>
    <p:sldId id="1573" r:id="rId107"/>
    <p:sldId id="1572" r:id="rId108"/>
    <p:sldId id="1498" r:id="rId109"/>
    <p:sldId id="1576" r:id="rId110"/>
    <p:sldId id="1577" r:id="rId111"/>
    <p:sldId id="1358" r:id="rId112"/>
    <p:sldId id="1499" r:id="rId113"/>
    <p:sldId id="1500" r:id="rId114"/>
    <p:sldId id="1501" r:id="rId115"/>
    <p:sldId id="1578" r:id="rId116"/>
    <p:sldId id="1579" r:id="rId117"/>
    <p:sldId id="1502" r:id="rId118"/>
    <p:sldId id="1580" r:id="rId119"/>
    <p:sldId id="1581" r:id="rId120"/>
    <p:sldId id="1582" r:id="rId121"/>
    <p:sldId id="1479" r:id="rId122"/>
    <p:sldId id="1480" r:id="rId123"/>
    <p:sldId id="1583" r:id="rId124"/>
    <p:sldId id="1584" r:id="rId125"/>
    <p:sldId id="1585" r:id="rId126"/>
    <p:sldId id="1586" r:id="rId127"/>
    <p:sldId id="1587" r:id="rId128"/>
    <p:sldId id="1588" r:id="rId129"/>
    <p:sldId id="1503" r:id="rId130"/>
    <p:sldId id="1589" r:id="rId131"/>
    <p:sldId id="1590" r:id="rId132"/>
    <p:sldId id="908" r:id="rId133"/>
    <p:sldId id="924" r:id="rId1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еровайский Семен" initials="СС" lastIdx="1" clrIdx="0">
    <p:extLst>
      <p:ext uri="{19B8F6BF-5375-455C-9EA6-DF929625EA0E}">
        <p15:presenceInfo xmlns:p15="http://schemas.microsoft.com/office/powerpoint/2012/main" userId="S::serovajsky@kaznu.kz::587b8be8-8f7b-4ed2-b108-2463a105cc5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603" autoAdjust="0"/>
    <p:restoredTop sz="90608" autoAdjust="0"/>
  </p:normalViewPr>
  <p:slideViewPr>
    <p:cSldViewPr>
      <p:cViewPr varScale="1">
        <p:scale>
          <a:sx n="69" d="100"/>
          <a:sy n="69" d="100"/>
        </p:scale>
        <p:origin x="121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commentAuthors" Target="commentAuthor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2.wmf"/><Relationship Id="rId1" Type="http://schemas.openxmlformats.org/officeDocument/2006/relationships/image" Target="../media/image1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5.w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5.wmf"/><Relationship Id="rId1" Type="http://schemas.openxmlformats.org/officeDocument/2006/relationships/image" Target="../media/image18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7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7.wmf"/><Relationship Id="rId1" Type="http://schemas.openxmlformats.org/officeDocument/2006/relationships/image" Target="../media/image20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7.wmf"/><Relationship Id="rId1" Type="http://schemas.openxmlformats.org/officeDocument/2006/relationships/image" Target="../media/image20.wmf"/><Relationship Id="rId4" Type="http://schemas.openxmlformats.org/officeDocument/2006/relationships/image" Target="../media/image16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7.wmf"/><Relationship Id="rId1" Type="http://schemas.openxmlformats.org/officeDocument/2006/relationships/image" Target="../media/image20.wmf"/><Relationship Id="rId4" Type="http://schemas.openxmlformats.org/officeDocument/2006/relationships/image" Target="../media/image16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17.w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17.wmf"/></Relationships>
</file>

<file path=ppt/drawings/_rels/vmlDrawing3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17.wmf"/></Relationships>
</file>

<file path=ppt/drawings/_rels/vmlDrawing3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3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3.wmf"/></Relationships>
</file>

<file path=ppt/drawings/_rels/vmlDrawing3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3.wmf"/></Relationships>
</file>

<file path=ppt/drawings/_rels/vmlDrawing3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3.wmf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27.wmf"/></Relationships>
</file>

<file path=ppt/drawings/_rels/vmlDrawing4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5" Type="http://schemas.openxmlformats.org/officeDocument/2006/relationships/image" Target="../media/image28.wmf"/><Relationship Id="rId4" Type="http://schemas.openxmlformats.org/officeDocument/2006/relationships/image" Target="../media/image27.wmf"/></Relationships>
</file>

<file path=ppt/drawings/_rels/vmlDrawing4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4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4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4" Type="http://schemas.openxmlformats.org/officeDocument/2006/relationships/image" Target="../media/image32.wmf"/></Relationships>
</file>

<file path=ppt/drawings/_rels/vmlDrawing4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4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5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5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5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5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5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5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5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5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/Relationships>
</file>

<file path=ppt/drawings/_rels/vmlDrawing5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6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38.wmf"/></Relationships>
</file>

<file path=ppt/drawings/_rels/vmlDrawing6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6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6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6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4" Type="http://schemas.openxmlformats.org/officeDocument/2006/relationships/image" Target="../media/image42.wmf"/></Relationships>
</file>

<file path=ppt/drawings/_rels/vmlDrawing6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6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7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7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7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7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7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7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/Relationships>
</file>

<file path=ppt/drawings/_rels/vmlDrawing7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4" Type="http://schemas.openxmlformats.org/officeDocument/2006/relationships/image" Target="../media/image46.wmf"/></Relationships>
</file>

<file path=ppt/drawings/_rels/vmlDrawing7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7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8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8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8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8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8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4" Type="http://schemas.openxmlformats.org/officeDocument/2006/relationships/image" Target="../media/image50.wmf"/></Relationships>
</file>

<file path=ppt/drawings/_rels/vmlDrawing8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8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8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8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8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9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wmf"/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9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9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9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9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9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9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9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9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/Relationships>
</file>

<file path=ppt/drawings/_rels/vmlDrawing9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5.wmf"/><Relationship Id="rId4" Type="http://schemas.openxmlformats.org/officeDocument/2006/relationships/image" Target="../media/image5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DC69E-88B7-42F8-99FB-6C8E9DBE6FD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C7F3A-F20E-4D43-8687-053A8F3DF1E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79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5343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837988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842954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39153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62751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943759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64846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317334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180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284484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001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109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404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870727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153242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114942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94450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739884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49047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905982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634399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0367102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04324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80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814558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134343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567087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533083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533839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958496"/>
      </p:ext>
    </p:extLst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8384"/>
      </p:ext>
    </p:extLst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0482573"/>
      </p:ext>
    </p:extLst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568372"/>
      </p:ext>
    </p:extLst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363421"/>
      </p:ext>
    </p:extLst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270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7412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5518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459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0723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372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8290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090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0932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20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5506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3477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9103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2574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93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7735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01392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928584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0546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05122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7704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270949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4918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62548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930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4233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001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1493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417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8206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58233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239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34864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56554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562424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4319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103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10653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04801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1615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899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96737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61364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20800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20774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47834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31761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37624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37056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38759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667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571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99004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35958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37326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7005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16608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6723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31200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33948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626760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27984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56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41274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7010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31880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88876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7634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365369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005758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99975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9137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8743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38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6021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640116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88911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894103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57299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36641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542743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035536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303199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608823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89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122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44956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07292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41368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977909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827698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515405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23075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6669852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89656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483359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ru-RU" dirty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818B1F-3DB2-4501-AFE4-CA31D6B548BB}" type="slidenum">
              <a:rPr lang="ru-RU" smtClean="0"/>
              <a:pPr/>
              <a:t>99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27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AB15E-386D-41BA-AB57-4EA7907E0B1E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9242E-D924-4086-8E06-C83FABC85272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B12AAD-7EDB-42C2-9C9D-F6337B806E95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17184-992F-4BE1-81E5-942E2C542D12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C0F08-D2C8-4E90-985F-03EE3292316B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614A8-C02E-4EFF-A2D1-8FAA53C8105F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3CB65-F4AA-4281-9DFD-314B9267B33A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BD386-7810-4DF4-96B6-F87C669ED225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621D4-2172-4805-87AE-BE359ACC7C01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A15E9-FDF3-4E3F-AACE-AF747140244A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D7DA-6689-45C6-8D33-BE3BD54A420E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8C9A8-F94A-467C-B337-986F4505EF7E}" type="datetime1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/>
              <a:t>Ситуационный центр контроля и управления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D9313-162F-4760-B557-1FBBDF1D2D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serovajskys@mail.r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0.xml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2.vml"/><Relationship Id="rId6" Type="http://schemas.openxmlformats.org/officeDocument/2006/relationships/oleObject" Target="../embeddings/oleObject203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202.bin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1.xml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3.vml"/><Relationship Id="rId6" Type="http://schemas.openxmlformats.org/officeDocument/2006/relationships/oleObject" Target="../embeddings/oleObject205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204.bin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8.bin"/><Relationship Id="rId3" Type="http://schemas.openxmlformats.org/officeDocument/2006/relationships/notesSlide" Target="../notesSlides/notesSlide102.xml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4.vml"/><Relationship Id="rId6" Type="http://schemas.openxmlformats.org/officeDocument/2006/relationships/oleObject" Target="../embeddings/oleObject207.bin"/><Relationship Id="rId11" Type="http://schemas.openxmlformats.org/officeDocument/2006/relationships/image" Target="../media/image50.wmf"/><Relationship Id="rId5" Type="http://schemas.openxmlformats.org/officeDocument/2006/relationships/image" Target="../media/image47.wmf"/><Relationship Id="rId10" Type="http://schemas.openxmlformats.org/officeDocument/2006/relationships/oleObject" Target="../embeddings/oleObject209.bin"/><Relationship Id="rId4" Type="http://schemas.openxmlformats.org/officeDocument/2006/relationships/oleObject" Target="../embeddings/oleObject206.bin"/><Relationship Id="rId9" Type="http://schemas.openxmlformats.org/officeDocument/2006/relationships/image" Target="../media/image49.wmf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2.bin"/><Relationship Id="rId13" Type="http://schemas.openxmlformats.org/officeDocument/2006/relationships/image" Target="../media/image51.wmf"/><Relationship Id="rId3" Type="http://schemas.openxmlformats.org/officeDocument/2006/relationships/notesSlide" Target="../notesSlides/notesSlide103.xml"/><Relationship Id="rId7" Type="http://schemas.openxmlformats.org/officeDocument/2006/relationships/image" Target="../media/image48.wmf"/><Relationship Id="rId12" Type="http://schemas.openxmlformats.org/officeDocument/2006/relationships/oleObject" Target="../embeddings/oleObject2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5.vml"/><Relationship Id="rId6" Type="http://schemas.openxmlformats.org/officeDocument/2006/relationships/oleObject" Target="../embeddings/oleObject211.bin"/><Relationship Id="rId11" Type="http://schemas.openxmlformats.org/officeDocument/2006/relationships/image" Target="../media/image50.wmf"/><Relationship Id="rId5" Type="http://schemas.openxmlformats.org/officeDocument/2006/relationships/image" Target="../media/image47.wmf"/><Relationship Id="rId10" Type="http://schemas.openxmlformats.org/officeDocument/2006/relationships/oleObject" Target="../embeddings/oleObject213.bin"/><Relationship Id="rId4" Type="http://schemas.openxmlformats.org/officeDocument/2006/relationships/oleObject" Target="../embeddings/oleObject210.bin"/><Relationship Id="rId9" Type="http://schemas.openxmlformats.org/officeDocument/2006/relationships/image" Target="../media/image49.wmf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6.vml"/><Relationship Id="rId5" Type="http://schemas.openxmlformats.org/officeDocument/2006/relationships/image" Target="../media/image52.wmf"/><Relationship Id="rId4" Type="http://schemas.openxmlformats.org/officeDocument/2006/relationships/oleObject" Target="../embeddings/oleObject215.bin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7.vml"/><Relationship Id="rId5" Type="http://schemas.openxmlformats.org/officeDocument/2006/relationships/image" Target="../media/image52.wmf"/><Relationship Id="rId4" Type="http://schemas.openxmlformats.org/officeDocument/2006/relationships/oleObject" Target="../embeddings/oleObject216.bin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8.vml"/><Relationship Id="rId5" Type="http://schemas.openxmlformats.org/officeDocument/2006/relationships/image" Target="../media/image52.wmf"/><Relationship Id="rId4" Type="http://schemas.openxmlformats.org/officeDocument/2006/relationships/oleObject" Target="../embeddings/oleObject217.bin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7.xml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9.vml"/><Relationship Id="rId6" Type="http://schemas.openxmlformats.org/officeDocument/2006/relationships/oleObject" Target="../embeddings/oleObject219.bin"/><Relationship Id="rId5" Type="http://schemas.openxmlformats.org/officeDocument/2006/relationships/image" Target="../media/image52.wmf"/><Relationship Id="rId4" Type="http://schemas.openxmlformats.org/officeDocument/2006/relationships/oleObject" Target="../embeddings/oleObject218.bin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2.bin"/><Relationship Id="rId3" Type="http://schemas.openxmlformats.org/officeDocument/2006/relationships/notesSlide" Target="../notesSlides/notesSlide108.xml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0.vml"/><Relationship Id="rId6" Type="http://schemas.openxmlformats.org/officeDocument/2006/relationships/oleObject" Target="../embeddings/oleObject221.bin"/><Relationship Id="rId5" Type="http://schemas.openxmlformats.org/officeDocument/2006/relationships/image" Target="../media/image52.wmf"/><Relationship Id="rId4" Type="http://schemas.openxmlformats.org/officeDocument/2006/relationships/oleObject" Target="../embeddings/oleObject220.bin"/><Relationship Id="rId9" Type="http://schemas.openxmlformats.org/officeDocument/2006/relationships/image" Target="../media/image54.wmf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1.vml"/><Relationship Id="rId5" Type="http://schemas.openxmlformats.org/officeDocument/2006/relationships/image" Target="../media/image55.wmf"/><Relationship Id="rId4" Type="http://schemas.openxmlformats.org/officeDocument/2006/relationships/oleObject" Target="../embeddings/oleObject223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0.xml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2.vml"/><Relationship Id="rId6" Type="http://schemas.openxmlformats.org/officeDocument/2006/relationships/oleObject" Target="../embeddings/oleObject225.bin"/><Relationship Id="rId5" Type="http://schemas.openxmlformats.org/officeDocument/2006/relationships/image" Target="../media/image55.wmf"/><Relationship Id="rId4" Type="http://schemas.openxmlformats.org/officeDocument/2006/relationships/oleObject" Target="../embeddings/oleObject224.bin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1.xml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3.vml"/><Relationship Id="rId6" Type="http://schemas.openxmlformats.org/officeDocument/2006/relationships/oleObject" Target="../embeddings/oleObject227.bin"/><Relationship Id="rId5" Type="http://schemas.openxmlformats.org/officeDocument/2006/relationships/image" Target="../media/image55.wmf"/><Relationship Id="rId4" Type="http://schemas.openxmlformats.org/officeDocument/2006/relationships/oleObject" Target="../embeddings/oleObject226.bin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2.xml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4.vml"/><Relationship Id="rId6" Type="http://schemas.openxmlformats.org/officeDocument/2006/relationships/oleObject" Target="../embeddings/oleObject229.bin"/><Relationship Id="rId5" Type="http://schemas.openxmlformats.org/officeDocument/2006/relationships/image" Target="../media/image55.wmf"/><Relationship Id="rId4" Type="http://schemas.openxmlformats.org/officeDocument/2006/relationships/oleObject" Target="../embeddings/oleObject228.bin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3.xml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5.vml"/><Relationship Id="rId6" Type="http://schemas.openxmlformats.org/officeDocument/2006/relationships/oleObject" Target="../embeddings/oleObject231.bin"/><Relationship Id="rId5" Type="http://schemas.openxmlformats.org/officeDocument/2006/relationships/image" Target="../media/image55.wmf"/><Relationship Id="rId4" Type="http://schemas.openxmlformats.org/officeDocument/2006/relationships/oleObject" Target="../embeddings/oleObject230.bin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4.xml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6.vml"/><Relationship Id="rId6" Type="http://schemas.openxmlformats.org/officeDocument/2006/relationships/oleObject" Target="../embeddings/oleObject233.bin"/><Relationship Id="rId5" Type="http://schemas.openxmlformats.org/officeDocument/2006/relationships/image" Target="../media/image55.wmf"/><Relationship Id="rId4" Type="http://schemas.openxmlformats.org/officeDocument/2006/relationships/oleObject" Target="../embeddings/oleObject232.bin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5.xml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7.vml"/><Relationship Id="rId6" Type="http://schemas.openxmlformats.org/officeDocument/2006/relationships/oleObject" Target="../embeddings/oleObject235.bin"/><Relationship Id="rId5" Type="http://schemas.openxmlformats.org/officeDocument/2006/relationships/image" Target="../media/image55.wmf"/><Relationship Id="rId4" Type="http://schemas.openxmlformats.org/officeDocument/2006/relationships/oleObject" Target="../embeddings/oleObject234.bin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8.bin"/><Relationship Id="rId3" Type="http://schemas.openxmlformats.org/officeDocument/2006/relationships/notesSlide" Target="../notesSlides/notesSlide116.xml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8.vml"/><Relationship Id="rId6" Type="http://schemas.openxmlformats.org/officeDocument/2006/relationships/oleObject" Target="../embeddings/oleObject237.bin"/><Relationship Id="rId5" Type="http://schemas.openxmlformats.org/officeDocument/2006/relationships/image" Target="../media/image55.wmf"/><Relationship Id="rId4" Type="http://schemas.openxmlformats.org/officeDocument/2006/relationships/oleObject" Target="../embeddings/oleObject236.bin"/><Relationship Id="rId9" Type="http://schemas.openxmlformats.org/officeDocument/2006/relationships/image" Target="../media/image57.wmf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1.bin"/><Relationship Id="rId3" Type="http://schemas.openxmlformats.org/officeDocument/2006/relationships/notesSlide" Target="../notesSlides/notesSlide117.xml"/><Relationship Id="rId7" Type="http://schemas.openxmlformats.org/officeDocument/2006/relationships/image" Target="../media/image56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9.vml"/><Relationship Id="rId6" Type="http://schemas.openxmlformats.org/officeDocument/2006/relationships/oleObject" Target="../embeddings/oleObject240.bin"/><Relationship Id="rId11" Type="http://schemas.openxmlformats.org/officeDocument/2006/relationships/image" Target="../media/image58.wmf"/><Relationship Id="rId5" Type="http://schemas.openxmlformats.org/officeDocument/2006/relationships/image" Target="../media/image55.wmf"/><Relationship Id="rId10" Type="http://schemas.openxmlformats.org/officeDocument/2006/relationships/oleObject" Target="../embeddings/oleObject242.bin"/><Relationship Id="rId4" Type="http://schemas.openxmlformats.org/officeDocument/2006/relationships/oleObject" Target="../embeddings/oleObject239.bin"/><Relationship Id="rId9" Type="http://schemas.openxmlformats.org/officeDocument/2006/relationships/image" Target="../media/image57.wmf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5.xml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6.xml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7.xml"/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8.xml"/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4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5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7.bin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8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8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11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11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5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7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30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29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1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33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6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35.bin"/><Relationship Id="rId9" Type="http://schemas.openxmlformats.org/officeDocument/2006/relationships/image" Target="../media/image16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38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39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3.bin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1.vml"/><Relationship Id="rId6" Type="http://schemas.openxmlformats.org/officeDocument/2006/relationships/oleObject" Target="../embeddings/oleObject42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1.bin"/><Relationship Id="rId9" Type="http://schemas.openxmlformats.org/officeDocument/2006/relationships/image" Target="../media/image17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2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17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47.bin"/><Relationship Id="rId4" Type="http://schemas.openxmlformats.org/officeDocument/2006/relationships/oleObject" Target="../embeddings/oleObject44.bin"/><Relationship Id="rId9" Type="http://schemas.openxmlformats.org/officeDocument/2006/relationships/image" Target="../media/image15.w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17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51.bin"/><Relationship Id="rId4" Type="http://schemas.openxmlformats.org/officeDocument/2006/relationships/oleObject" Target="../embeddings/oleObject48.bin"/><Relationship Id="rId9" Type="http://schemas.openxmlformats.org/officeDocument/2006/relationships/image" Target="../media/image15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52.bin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55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54.bin"/><Relationship Id="rId9" Type="http://schemas.openxmlformats.org/officeDocument/2006/relationships/image" Target="../media/image19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58.bin"/><Relationship Id="rId11" Type="http://schemas.openxmlformats.org/officeDocument/2006/relationships/image" Target="../media/image16.wmf"/><Relationship Id="rId5" Type="http://schemas.openxmlformats.org/officeDocument/2006/relationships/image" Target="../media/image20.wmf"/><Relationship Id="rId10" Type="http://schemas.openxmlformats.org/officeDocument/2006/relationships/oleObject" Target="../embeddings/oleObject60.bin"/><Relationship Id="rId4" Type="http://schemas.openxmlformats.org/officeDocument/2006/relationships/oleObject" Target="../embeddings/oleObject57.bin"/><Relationship Id="rId9" Type="http://schemas.openxmlformats.org/officeDocument/2006/relationships/image" Target="../media/image19.w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62.bin"/><Relationship Id="rId11" Type="http://schemas.openxmlformats.org/officeDocument/2006/relationships/image" Target="../media/image16.wmf"/><Relationship Id="rId5" Type="http://schemas.openxmlformats.org/officeDocument/2006/relationships/image" Target="../media/image20.wmf"/><Relationship Id="rId10" Type="http://schemas.openxmlformats.org/officeDocument/2006/relationships/oleObject" Target="../embeddings/oleObject64.bin"/><Relationship Id="rId4" Type="http://schemas.openxmlformats.org/officeDocument/2006/relationships/oleObject" Target="../embeddings/oleObject61.bin"/><Relationship Id="rId9" Type="http://schemas.openxmlformats.org/officeDocument/2006/relationships/image" Target="../media/image19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8.vml"/><Relationship Id="rId6" Type="http://schemas.openxmlformats.org/officeDocument/2006/relationships/oleObject" Target="../embeddings/oleObject66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65.bin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68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70.bin"/><Relationship Id="rId4" Type="http://schemas.openxmlformats.org/officeDocument/2006/relationships/oleObject" Target="../embeddings/oleObject67.bin"/><Relationship Id="rId9" Type="http://schemas.openxmlformats.org/officeDocument/2006/relationships/image" Target="../media/image17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71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1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7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2.vml"/><Relationship Id="rId6" Type="http://schemas.openxmlformats.org/officeDocument/2006/relationships/oleObject" Target="../embeddings/oleObject74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73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3.vml"/><Relationship Id="rId6" Type="http://schemas.openxmlformats.org/officeDocument/2006/relationships/oleObject" Target="../embeddings/oleObject76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75.bin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9.bin"/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4.vml"/><Relationship Id="rId6" Type="http://schemas.openxmlformats.org/officeDocument/2006/relationships/oleObject" Target="../embeddings/oleObject78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77.bin"/><Relationship Id="rId9" Type="http://schemas.openxmlformats.org/officeDocument/2006/relationships/image" Target="../media/image22.w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5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2.bin"/><Relationship Id="rId3" Type="http://schemas.openxmlformats.org/officeDocument/2006/relationships/notesSlide" Target="../notesSlides/notesSlide54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81.bin"/><Relationship Id="rId11" Type="http://schemas.openxmlformats.org/officeDocument/2006/relationships/image" Target="../media/image3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2.bin"/><Relationship Id="rId4" Type="http://schemas.openxmlformats.org/officeDocument/2006/relationships/oleObject" Target="../embeddings/oleObject80.bin"/><Relationship Id="rId9" Type="http://schemas.openxmlformats.org/officeDocument/2006/relationships/image" Target="../media/image25.wmf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5.bin"/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84.bin"/><Relationship Id="rId11" Type="http://schemas.openxmlformats.org/officeDocument/2006/relationships/image" Target="../media/image3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2.bin"/><Relationship Id="rId4" Type="http://schemas.openxmlformats.org/officeDocument/2006/relationships/oleObject" Target="../embeddings/oleObject83.bin"/><Relationship Id="rId9" Type="http://schemas.openxmlformats.org/officeDocument/2006/relationships/image" Target="../media/image25.w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8.bin"/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8.vml"/><Relationship Id="rId6" Type="http://schemas.openxmlformats.org/officeDocument/2006/relationships/oleObject" Target="../embeddings/oleObject87.bin"/><Relationship Id="rId11" Type="http://schemas.openxmlformats.org/officeDocument/2006/relationships/image" Target="../media/image3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2.bin"/><Relationship Id="rId4" Type="http://schemas.openxmlformats.org/officeDocument/2006/relationships/oleObject" Target="../embeddings/oleObject86.bin"/><Relationship Id="rId9" Type="http://schemas.openxmlformats.org/officeDocument/2006/relationships/image" Target="../media/image25.w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1.bin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9.vml"/><Relationship Id="rId6" Type="http://schemas.openxmlformats.org/officeDocument/2006/relationships/oleObject" Target="../embeddings/oleObject90.bin"/><Relationship Id="rId11" Type="http://schemas.openxmlformats.org/officeDocument/2006/relationships/image" Target="../media/image3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2.bin"/><Relationship Id="rId4" Type="http://schemas.openxmlformats.org/officeDocument/2006/relationships/oleObject" Target="../embeddings/oleObject89.bin"/><Relationship Id="rId9" Type="http://schemas.openxmlformats.org/officeDocument/2006/relationships/image" Target="../media/image25.wm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4.bin"/><Relationship Id="rId3" Type="http://schemas.openxmlformats.org/officeDocument/2006/relationships/notesSlide" Target="../notesSlides/notesSlide58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0.vml"/><Relationship Id="rId6" Type="http://schemas.openxmlformats.org/officeDocument/2006/relationships/oleObject" Target="../embeddings/oleObject93.bin"/><Relationship Id="rId11" Type="http://schemas.openxmlformats.org/officeDocument/2006/relationships/image" Target="../media/image3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2.bin"/><Relationship Id="rId4" Type="http://schemas.openxmlformats.org/officeDocument/2006/relationships/oleObject" Target="../embeddings/oleObject92.bin"/><Relationship Id="rId9" Type="http://schemas.openxmlformats.org/officeDocument/2006/relationships/image" Target="../media/image25.w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1.vml"/><Relationship Id="rId6" Type="http://schemas.openxmlformats.org/officeDocument/2006/relationships/oleObject" Target="../embeddings/oleObject96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9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9.bin"/><Relationship Id="rId3" Type="http://schemas.openxmlformats.org/officeDocument/2006/relationships/notesSlide" Target="../notesSlides/notesSlide60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2.vml"/><Relationship Id="rId6" Type="http://schemas.openxmlformats.org/officeDocument/2006/relationships/oleObject" Target="../embeddings/oleObject98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97.bin"/><Relationship Id="rId9" Type="http://schemas.openxmlformats.org/officeDocument/2006/relationships/image" Target="../media/image26.wmf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2.bin"/><Relationship Id="rId3" Type="http://schemas.openxmlformats.org/officeDocument/2006/relationships/notesSlide" Target="../notesSlides/notesSlide61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3.vml"/><Relationship Id="rId6" Type="http://schemas.openxmlformats.org/officeDocument/2006/relationships/oleObject" Target="../embeddings/oleObject101.bin"/><Relationship Id="rId11" Type="http://schemas.openxmlformats.org/officeDocument/2006/relationships/image" Target="../media/image27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103.bin"/><Relationship Id="rId4" Type="http://schemas.openxmlformats.org/officeDocument/2006/relationships/oleObject" Target="../embeddings/oleObject100.bin"/><Relationship Id="rId9" Type="http://schemas.openxmlformats.org/officeDocument/2006/relationships/image" Target="../media/image26.w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6.bin"/><Relationship Id="rId13" Type="http://schemas.openxmlformats.org/officeDocument/2006/relationships/image" Target="../media/image28.wmf"/><Relationship Id="rId3" Type="http://schemas.openxmlformats.org/officeDocument/2006/relationships/notesSlide" Target="../notesSlides/notesSlide62.xml"/><Relationship Id="rId7" Type="http://schemas.openxmlformats.org/officeDocument/2006/relationships/image" Target="../media/image14.wmf"/><Relationship Id="rId12" Type="http://schemas.openxmlformats.org/officeDocument/2006/relationships/oleObject" Target="../embeddings/oleObject10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4.vml"/><Relationship Id="rId6" Type="http://schemas.openxmlformats.org/officeDocument/2006/relationships/oleObject" Target="../embeddings/oleObject105.bin"/><Relationship Id="rId11" Type="http://schemas.openxmlformats.org/officeDocument/2006/relationships/image" Target="../media/image27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107.bin"/><Relationship Id="rId4" Type="http://schemas.openxmlformats.org/officeDocument/2006/relationships/oleObject" Target="../embeddings/oleObject104.bin"/><Relationship Id="rId9" Type="http://schemas.openxmlformats.org/officeDocument/2006/relationships/image" Target="../media/image26.w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5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09.bin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2.bin"/><Relationship Id="rId3" Type="http://schemas.openxmlformats.org/officeDocument/2006/relationships/notesSlide" Target="../notesSlides/notesSlide64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6.vml"/><Relationship Id="rId6" Type="http://schemas.openxmlformats.org/officeDocument/2006/relationships/oleObject" Target="../embeddings/oleObject111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10.bin"/><Relationship Id="rId9" Type="http://schemas.openxmlformats.org/officeDocument/2006/relationships/image" Target="../media/image31.wmf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5.bin"/><Relationship Id="rId3" Type="http://schemas.openxmlformats.org/officeDocument/2006/relationships/notesSlide" Target="../notesSlides/notesSlide65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7.vml"/><Relationship Id="rId6" Type="http://schemas.openxmlformats.org/officeDocument/2006/relationships/oleObject" Target="../embeddings/oleObject114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116.bin"/><Relationship Id="rId4" Type="http://schemas.openxmlformats.org/officeDocument/2006/relationships/oleObject" Target="../embeddings/oleObject113.bin"/><Relationship Id="rId9" Type="http://schemas.openxmlformats.org/officeDocument/2006/relationships/image" Target="../media/image31.wmf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9.bin"/><Relationship Id="rId13" Type="http://schemas.openxmlformats.org/officeDocument/2006/relationships/image" Target="../media/image33.wmf"/><Relationship Id="rId3" Type="http://schemas.openxmlformats.org/officeDocument/2006/relationships/notesSlide" Target="../notesSlides/notesSlide66.xml"/><Relationship Id="rId7" Type="http://schemas.openxmlformats.org/officeDocument/2006/relationships/image" Target="../media/image30.wmf"/><Relationship Id="rId12" Type="http://schemas.openxmlformats.org/officeDocument/2006/relationships/oleObject" Target="../embeddings/oleObject12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8.vml"/><Relationship Id="rId6" Type="http://schemas.openxmlformats.org/officeDocument/2006/relationships/oleObject" Target="../embeddings/oleObject118.bin"/><Relationship Id="rId11" Type="http://schemas.openxmlformats.org/officeDocument/2006/relationships/image" Target="../media/image32.wmf"/><Relationship Id="rId5" Type="http://schemas.openxmlformats.org/officeDocument/2006/relationships/image" Target="../media/image29.wmf"/><Relationship Id="rId10" Type="http://schemas.openxmlformats.org/officeDocument/2006/relationships/oleObject" Target="../embeddings/oleObject120.bin"/><Relationship Id="rId4" Type="http://schemas.openxmlformats.org/officeDocument/2006/relationships/oleObject" Target="../embeddings/oleObject117.bin"/><Relationship Id="rId9" Type="http://schemas.openxmlformats.org/officeDocument/2006/relationships/image" Target="../media/image31.wmf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9.v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22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0.vml"/><Relationship Id="rId6" Type="http://schemas.openxmlformats.org/officeDocument/2006/relationships/oleObject" Target="../embeddings/oleObject124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23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1.vml"/><Relationship Id="rId6" Type="http://schemas.openxmlformats.org/officeDocument/2006/relationships/oleObject" Target="../embeddings/oleObject126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25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2.vml"/><Relationship Id="rId6" Type="http://schemas.openxmlformats.org/officeDocument/2006/relationships/oleObject" Target="../embeddings/oleObject128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27.bin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3.vml"/><Relationship Id="rId6" Type="http://schemas.openxmlformats.org/officeDocument/2006/relationships/oleObject" Target="../embeddings/oleObject130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29.bin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4.vml"/><Relationship Id="rId6" Type="http://schemas.openxmlformats.org/officeDocument/2006/relationships/oleObject" Target="../embeddings/oleObject132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31.bin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5.vml"/><Relationship Id="rId6" Type="http://schemas.openxmlformats.org/officeDocument/2006/relationships/oleObject" Target="../embeddings/oleObject134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33.bin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6.vml"/><Relationship Id="rId6" Type="http://schemas.openxmlformats.org/officeDocument/2006/relationships/oleObject" Target="../embeddings/oleObject136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35.bin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7.vml"/><Relationship Id="rId6" Type="http://schemas.openxmlformats.org/officeDocument/2006/relationships/oleObject" Target="../embeddings/oleObject138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37.bin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1.bin"/><Relationship Id="rId3" Type="http://schemas.openxmlformats.org/officeDocument/2006/relationships/notesSlide" Target="../notesSlides/notesSlide76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8.vml"/><Relationship Id="rId6" Type="http://schemas.openxmlformats.org/officeDocument/2006/relationships/oleObject" Target="../embeddings/oleObject140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139.bin"/><Relationship Id="rId9" Type="http://schemas.openxmlformats.org/officeDocument/2006/relationships/image" Target="../media/image36.wmf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4.bin"/><Relationship Id="rId3" Type="http://schemas.openxmlformats.org/officeDocument/2006/relationships/notesSlide" Target="../notesSlides/notesSlide77.xml"/><Relationship Id="rId7" Type="http://schemas.openxmlformats.org/officeDocument/2006/relationships/image" Target="../media/image35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9.vml"/><Relationship Id="rId6" Type="http://schemas.openxmlformats.org/officeDocument/2006/relationships/oleObject" Target="../embeddings/oleObject143.bin"/><Relationship Id="rId11" Type="http://schemas.openxmlformats.org/officeDocument/2006/relationships/image" Target="../media/image37.wmf"/><Relationship Id="rId5" Type="http://schemas.openxmlformats.org/officeDocument/2006/relationships/image" Target="../media/image34.wmf"/><Relationship Id="rId10" Type="http://schemas.openxmlformats.org/officeDocument/2006/relationships/oleObject" Target="../embeddings/oleObject145.bin"/><Relationship Id="rId4" Type="http://schemas.openxmlformats.org/officeDocument/2006/relationships/oleObject" Target="../embeddings/oleObject142.bin"/><Relationship Id="rId9" Type="http://schemas.openxmlformats.org/officeDocument/2006/relationships/image" Target="../media/image36.wmf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0.vml"/><Relationship Id="rId6" Type="http://schemas.openxmlformats.org/officeDocument/2006/relationships/oleObject" Target="../embeddings/oleObject147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46.bin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0.bin"/><Relationship Id="rId3" Type="http://schemas.openxmlformats.org/officeDocument/2006/relationships/notesSlide" Target="../notesSlides/notesSlide79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1.vml"/><Relationship Id="rId6" Type="http://schemas.openxmlformats.org/officeDocument/2006/relationships/oleObject" Target="../embeddings/oleObject149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48.bin"/><Relationship Id="rId9" Type="http://schemas.openxmlformats.org/officeDocument/2006/relationships/image" Target="../media/image2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3.bin"/><Relationship Id="rId3" Type="http://schemas.openxmlformats.org/officeDocument/2006/relationships/notesSlide" Target="../notesSlides/notesSlide80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2.vml"/><Relationship Id="rId6" Type="http://schemas.openxmlformats.org/officeDocument/2006/relationships/oleObject" Target="../embeddings/oleObject152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51.bin"/><Relationship Id="rId9" Type="http://schemas.openxmlformats.org/officeDocument/2006/relationships/image" Target="../media/image26.wmf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6.bin"/><Relationship Id="rId3" Type="http://schemas.openxmlformats.org/officeDocument/2006/relationships/notesSlide" Target="../notesSlides/notesSlide81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3.vml"/><Relationship Id="rId6" Type="http://schemas.openxmlformats.org/officeDocument/2006/relationships/oleObject" Target="../embeddings/oleObject155.bin"/><Relationship Id="rId11" Type="http://schemas.openxmlformats.org/officeDocument/2006/relationships/image" Target="../media/image38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157.bin"/><Relationship Id="rId4" Type="http://schemas.openxmlformats.org/officeDocument/2006/relationships/oleObject" Target="../embeddings/oleObject154.bin"/><Relationship Id="rId9" Type="http://schemas.openxmlformats.org/officeDocument/2006/relationships/image" Target="../media/image26.wmf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4.vml"/><Relationship Id="rId6" Type="http://schemas.openxmlformats.org/officeDocument/2006/relationships/oleObject" Target="../embeddings/oleObject159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58.bin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2.bin"/><Relationship Id="rId3" Type="http://schemas.openxmlformats.org/officeDocument/2006/relationships/notesSlide" Target="../notesSlides/notesSlide83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5.vml"/><Relationship Id="rId6" Type="http://schemas.openxmlformats.org/officeDocument/2006/relationships/oleObject" Target="../embeddings/oleObject161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60.bin"/><Relationship Id="rId9" Type="http://schemas.openxmlformats.org/officeDocument/2006/relationships/image" Target="../media/image41.wmf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5.bin"/><Relationship Id="rId3" Type="http://schemas.openxmlformats.org/officeDocument/2006/relationships/notesSlide" Target="../notesSlides/notesSlide84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6.vml"/><Relationship Id="rId6" Type="http://schemas.openxmlformats.org/officeDocument/2006/relationships/oleObject" Target="../embeddings/oleObject164.bin"/><Relationship Id="rId5" Type="http://schemas.openxmlformats.org/officeDocument/2006/relationships/image" Target="../media/image39.wmf"/><Relationship Id="rId4" Type="http://schemas.openxmlformats.org/officeDocument/2006/relationships/oleObject" Target="../embeddings/oleObject163.bin"/><Relationship Id="rId9" Type="http://schemas.openxmlformats.org/officeDocument/2006/relationships/image" Target="../media/image41.wmf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8.bin"/><Relationship Id="rId3" Type="http://schemas.openxmlformats.org/officeDocument/2006/relationships/notesSlide" Target="../notesSlides/notesSlide85.xml"/><Relationship Id="rId7" Type="http://schemas.openxmlformats.org/officeDocument/2006/relationships/image" Target="../media/image40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7.vml"/><Relationship Id="rId6" Type="http://schemas.openxmlformats.org/officeDocument/2006/relationships/oleObject" Target="../embeddings/oleObject167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0" Type="http://schemas.openxmlformats.org/officeDocument/2006/relationships/oleObject" Target="../embeddings/oleObject169.bin"/><Relationship Id="rId4" Type="http://schemas.openxmlformats.org/officeDocument/2006/relationships/oleObject" Target="../embeddings/oleObject166.bin"/><Relationship Id="rId9" Type="http://schemas.openxmlformats.org/officeDocument/2006/relationships/image" Target="../media/image41.wmf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8.v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70.bin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7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9.vml"/><Relationship Id="rId6" Type="http://schemas.openxmlformats.org/officeDocument/2006/relationships/oleObject" Target="../embeddings/oleObject172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71.bin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8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0.vml"/><Relationship Id="rId6" Type="http://schemas.openxmlformats.org/officeDocument/2006/relationships/oleObject" Target="../embeddings/oleObject174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73.bin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1.vml"/><Relationship Id="rId6" Type="http://schemas.openxmlformats.org/officeDocument/2006/relationships/oleObject" Target="../embeddings/oleObject176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75.bin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2.vml"/><Relationship Id="rId6" Type="http://schemas.openxmlformats.org/officeDocument/2006/relationships/oleObject" Target="../embeddings/oleObject178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77.bin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1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3.vml"/><Relationship Id="rId6" Type="http://schemas.openxmlformats.org/officeDocument/2006/relationships/oleObject" Target="../embeddings/oleObject180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79.bin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4.vml"/><Relationship Id="rId6" Type="http://schemas.openxmlformats.org/officeDocument/2006/relationships/oleObject" Target="../embeddings/oleObject182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81.bin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5.bin"/><Relationship Id="rId3" Type="http://schemas.openxmlformats.org/officeDocument/2006/relationships/notesSlide" Target="../notesSlides/notesSlide93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5.vml"/><Relationship Id="rId6" Type="http://schemas.openxmlformats.org/officeDocument/2006/relationships/oleObject" Target="../embeddings/oleObject184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183.bin"/><Relationship Id="rId9" Type="http://schemas.openxmlformats.org/officeDocument/2006/relationships/image" Target="../media/image45.wmf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8.bin"/><Relationship Id="rId3" Type="http://schemas.openxmlformats.org/officeDocument/2006/relationships/notesSlide" Target="../notesSlides/notesSlide94.xml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6.vml"/><Relationship Id="rId6" Type="http://schemas.openxmlformats.org/officeDocument/2006/relationships/oleObject" Target="../embeddings/oleObject187.bin"/><Relationship Id="rId11" Type="http://schemas.openxmlformats.org/officeDocument/2006/relationships/image" Target="../media/image46.wmf"/><Relationship Id="rId5" Type="http://schemas.openxmlformats.org/officeDocument/2006/relationships/image" Target="../media/image43.wmf"/><Relationship Id="rId10" Type="http://schemas.openxmlformats.org/officeDocument/2006/relationships/oleObject" Target="../embeddings/oleObject189.bin"/><Relationship Id="rId4" Type="http://schemas.openxmlformats.org/officeDocument/2006/relationships/oleObject" Target="../embeddings/oleObject186.bin"/><Relationship Id="rId9" Type="http://schemas.openxmlformats.org/officeDocument/2006/relationships/image" Target="../media/image45.wm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5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7.vml"/><Relationship Id="rId6" Type="http://schemas.openxmlformats.org/officeDocument/2006/relationships/oleObject" Target="../embeddings/oleObject191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90.bin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4.bin"/><Relationship Id="rId3" Type="http://schemas.openxmlformats.org/officeDocument/2006/relationships/notesSlide" Target="../notesSlides/notesSlide96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8.vml"/><Relationship Id="rId6" Type="http://schemas.openxmlformats.org/officeDocument/2006/relationships/oleObject" Target="../embeddings/oleObject193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92.bin"/><Relationship Id="rId9" Type="http://schemas.openxmlformats.org/officeDocument/2006/relationships/image" Target="../media/image26.wmf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7.bin"/><Relationship Id="rId3" Type="http://schemas.openxmlformats.org/officeDocument/2006/relationships/notesSlide" Target="../notesSlides/notesSlide97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9.vml"/><Relationship Id="rId6" Type="http://schemas.openxmlformats.org/officeDocument/2006/relationships/oleObject" Target="../embeddings/oleObject196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95.bin"/><Relationship Id="rId9" Type="http://schemas.openxmlformats.org/officeDocument/2006/relationships/image" Target="../media/image26.wmf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0.bin"/><Relationship Id="rId3" Type="http://schemas.openxmlformats.org/officeDocument/2006/relationships/notesSlide" Target="../notesSlides/notesSlide98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0.vml"/><Relationship Id="rId6" Type="http://schemas.openxmlformats.org/officeDocument/2006/relationships/oleObject" Target="../embeddings/oleObject199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98.bin"/><Relationship Id="rId9" Type="http://schemas.openxmlformats.org/officeDocument/2006/relationships/image" Target="../media/image26.wmf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1.vml"/><Relationship Id="rId5" Type="http://schemas.openxmlformats.org/officeDocument/2006/relationships/image" Target="../media/image47.wmf"/><Relationship Id="rId4" Type="http://schemas.openxmlformats.org/officeDocument/2006/relationships/oleObject" Target="../embeddings/oleObject20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FCC03-96C7-40C1-B142-F08D3A016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23528" y="211014"/>
            <a:ext cx="8568952" cy="769714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al-</a:t>
            </a:r>
            <a:r>
              <a:rPr lang="en-US" sz="2800" b="1" dirty="0" err="1">
                <a:solidFill>
                  <a:srgbClr val="FF0000"/>
                </a:solidFill>
              </a:rPr>
              <a:t>Farabi</a:t>
            </a:r>
            <a:r>
              <a:rPr lang="en-US" sz="2800" b="1" dirty="0">
                <a:solidFill>
                  <a:srgbClr val="FF0000"/>
                </a:solidFill>
              </a:rPr>
              <a:t> Kazakh National University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223180"/>
            <a:ext cx="9144000" cy="5423806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00" dirty="0"/>
          </a:p>
          <a:p>
            <a:pPr marL="0" indent="0" algn="ctr">
              <a:spcBef>
                <a:spcPts val="600"/>
              </a:spcBef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400" b="1" dirty="0">
                <a:solidFill>
                  <a:srgbClr val="FF0000"/>
                </a:solidFill>
              </a:rPr>
              <a:t>PARTIAL DIFFERENTIAL EQUATIONS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1800" b="1" dirty="0"/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8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</a:rPr>
              <a:t>Professor S</a:t>
            </a:r>
            <a:r>
              <a:rPr lang="ru-RU" sz="2800" b="1" dirty="0">
                <a:solidFill>
                  <a:srgbClr val="FF0000"/>
                </a:solidFill>
              </a:rPr>
              <a:t>. </a:t>
            </a:r>
            <a:r>
              <a:rPr lang="en-US" sz="2800" b="1" dirty="0">
                <a:solidFill>
                  <a:srgbClr val="FF0000"/>
                </a:solidFill>
              </a:rPr>
              <a:t>Serovajsky</a:t>
            </a:r>
          </a:p>
          <a:p>
            <a:pPr marL="0" indent="0" algn="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serovajskys@mail.ru</a:t>
            </a:r>
            <a:endParaRPr lang="en-US" sz="2400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ru-RU" sz="24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r">
              <a:spcBef>
                <a:spcPts val="600"/>
              </a:spcBef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</a:rPr>
              <a:t>Almaty, 2021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491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lecture</a:t>
            </a:r>
            <a:endParaRPr lang="ru-RU" sz="3600" b="1" dirty="0"/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263353"/>
            <a:ext cx="8873930" cy="533399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Simplification of partial differential equations </a:t>
            </a:r>
          </a:p>
          <a:p>
            <a:endParaRPr lang="ru-RU" sz="1600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FF"/>
                </a:solidFill>
              </a:rPr>
              <a:t>Characteristic equation of partial differential equation </a:t>
            </a:r>
            <a:endParaRPr lang="ru-RU" dirty="0">
              <a:solidFill>
                <a:srgbClr val="FF00FF"/>
              </a:solidFill>
            </a:endParaRPr>
          </a:p>
          <a:p>
            <a:endParaRPr lang="en-US" sz="1600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00B0F0"/>
                </a:solidFill>
              </a:rPr>
              <a:t>Classification of partial differential equations</a:t>
            </a:r>
            <a:endParaRPr lang="ru-RU" dirty="0">
              <a:solidFill>
                <a:srgbClr val="00B0F0"/>
              </a:solidFill>
            </a:endParaRPr>
          </a:p>
          <a:p>
            <a:endParaRPr lang="en-US" sz="1600" b="1" dirty="0">
              <a:solidFill>
                <a:srgbClr val="00B0F0"/>
              </a:solidFill>
            </a:endParaRPr>
          </a:p>
          <a:p>
            <a:r>
              <a:rPr lang="en-US" b="1" dirty="0">
                <a:solidFill>
                  <a:srgbClr val="00B050"/>
                </a:solidFill>
              </a:rPr>
              <a:t>Canonic forms of partial differential equations</a:t>
            </a:r>
          </a:p>
          <a:p>
            <a:pPr marL="0" indent="0">
              <a:buNone/>
            </a:pPr>
            <a:endParaRPr lang="en-US" sz="1800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40761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Determine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the lemma 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E67E7F1B-A6AD-4598-B663-43886FC7FE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9611" y="1628800"/>
          <a:ext cx="373459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06" name="Equation" r:id="rId4" imgW="1562100" imgH="228600" progId="Equation.DSMT4">
                  <p:embed/>
                </p:oleObj>
              </mc:Choice>
              <mc:Fallback>
                <p:oleObj name="Equation" r:id="rId4" imgW="1562100" imgH="2286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E67E7F1B-A6AD-4598-B663-43886FC7FE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611" y="1628800"/>
                        <a:ext cx="3734597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10A25482-FF49-4ACF-BF35-59FC7A1D4A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4763" y="2636838"/>
          <a:ext cx="40528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307" name="Equation" r:id="rId6" imgW="1701720" imgH="253800" progId="Equation.DSMT4">
                  <p:embed/>
                </p:oleObj>
              </mc:Choice>
              <mc:Fallback>
                <p:oleObj name="Equation" r:id="rId6" imgW="1701720" imgH="253800" progId="Equation.DSMT4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10A25482-FF49-4ACF-BF35-59FC7A1D4A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2636838"/>
                        <a:ext cx="4052887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25641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Determine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the lemma 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But this an equation with complex coefficients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E67E7F1B-A6AD-4598-B663-43886FC7FE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9611" y="1628800"/>
          <a:ext cx="373459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30" name="Equation" r:id="rId4" imgW="1562100" imgH="228600" progId="Equation.DSMT4">
                  <p:embed/>
                </p:oleObj>
              </mc:Choice>
              <mc:Fallback>
                <p:oleObj name="Equation" r:id="rId4" imgW="1562100" imgH="2286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E67E7F1B-A6AD-4598-B663-43886FC7FE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611" y="1628800"/>
                        <a:ext cx="3734597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10A25482-FF49-4ACF-BF35-59FC7A1D4A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4763" y="2636838"/>
          <a:ext cx="40528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31" name="Equation" r:id="rId6" imgW="1701720" imgH="253800" progId="Equation.DSMT4">
                  <p:embed/>
                </p:oleObj>
              </mc:Choice>
              <mc:Fallback>
                <p:oleObj name="Equation" r:id="rId6" imgW="1701720" imgH="253800" progId="Equation.DSMT4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10A25482-FF49-4ACF-BF35-59FC7A1D4A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2636838"/>
                        <a:ext cx="4052887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316550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Determine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the lemma 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But this an equation with complex coefficients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</a:rPr>
              <a:t>Determine the new variables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E67E7F1B-A6AD-4598-B663-43886FC7FE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9611" y="1628800"/>
          <a:ext cx="373459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62" name="Equation" r:id="rId4" imgW="1562100" imgH="228600" progId="Equation.DSMT4">
                  <p:embed/>
                </p:oleObj>
              </mc:Choice>
              <mc:Fallback>
                <p:oleObj name="Equation" r:id="rId4" imgW="1562100" imgH="2286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E67E7F1B-A6AD-4598-B663-43886FC7FE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611" y="1628800"/>
                        <a:ext cx="3734597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10A25482-FF49-4ACF-BF35-59FC7A1D4A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4763" y="2636838"/>
          <a:ext cx="40528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63" name="Equation" r:id="rId6" imgW="1701720" imgH="253800" progId="Equation.DSMT4">
                  <p:embed/>
                </p:oleObj>
              </mc:Choice>
              <mc:Fallback>
                <p:oleObj name="Equation" r:id="rId6" imgW="1701720" imgH="253800" progId="Equation.DSMT4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10A25482-FF49-4ACF-BF35-59FC7A1D4AD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2636838"/>
                        <a:ext cx="4052887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A6F4385A-A5D6-468D-A1BA-379B9CDA44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501" y="4230740"/>
          <a:ext cx="3706523" cy="864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64" name="Equation" r:id="rId8" imgW="1511300" imgH="419100" progId="Equation.DSMT4">
                  <p:embed/>
                </p:oleObj>
              </mc:Choice>
              <mc:Fallback>
                <p:oleObj name="Equation" r:id="rId8" imgW="1511300" imgH="41910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A6F4385A-A5D6-468D-A1BA-379B9CDA44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01" y="4230740"/>
                        <a:ext cx="3706523" cy="8640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B0947366-35CD-4F28-9DCD-39CFA9AAB1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31032" y="4437112"/>
          <a:ext cx="3573416" cy="44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365" name="Equation" r:id="rId10" imgW="1435100" imgH="203200" progId="Equation.DSMT4">
                  <p:embed/>
                </p:oleObj>
              </mc:Choice>
              <mc:Fallback>
                <p:oleObj name="Equation" r:id="rId10" imgW="1435100" imgH="203200" progId="Equation.DSMT4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id="{B0947366-35CD-4F28-9DCD-39CFA9AAB1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1032" y="4437112"/>
                        <a:ext cx="3573416" cy="4408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311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Determine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the lemma 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But this an equation with complex coefficients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Determine the new variables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E67E7F1B-A6AD-4598-B663-43886FC7FE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576060"/>
              </p:ext>
            </p:extLst>
          </p:nvPr>
        </p:nvGraphicFramePr>
        <p:xfrm>
          <a:off x="2709611" y="1628800"/>
          <a:ext cx="373459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888" name="Equation" r:id="rId4" imgW="1562100" imgH="228600" progId="Equation.DSMT4">
                  <p:embed/>
                </p:oleObj>
              </mc:Choice>
              <mc:Fallback>
                <p:oleObj name="Equation" r:id="rId4" imgW="15621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611" y="1628800"/>
                        <a:ext cx="3734597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10A25482-FF49-4ACF-BF35-59FC7A1D4A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9095195"/>
              </p:ext>
            </p:extLst>
          </p:nvPr>
        </p:nvGraphicFramePr>
        <p:xfrm>
          <a:off x="2544763" y="2636838"/>
          <a:ext cx="4052887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889" name="Equation" r:id="rId6" imgW="1701720" imgH="253800" progId="Equation.DSMT4">
                  <p:embed/>
                </p:oleObj>
              </mc:Choice>
              <mc:Fallback>
                <p:oleObj name="Equation" r:id="rId6" imgW="1701720" imgH="253800" progId="Equation.DSMT4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39ADE42D-05C6-4474-A7CC-CE7C805207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763" y="2636838"/>
                        <a:ext cx="4052887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A6F4385A-A5D6-468D-A1BA-379B9CDA44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1016293"/>
              </p:ext>
            </p:extLst>
          </p:nvPr>
        </p:nvGraphicFramePr>
        <p:xfrm>
          <a:off x="691501" y="4230740"/>
          <a:ext cx="3706523" cy="864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890" name="Equation" r:id="rId8" imgW="1511300" imgH="419100" progId="Equation.DSMT4">
                  <p:embed/>
                </p:oleObj>
              </mc:Choice>
              <mc:Fallback>
                <p:oleObj name="Equation" r:id="rId8" imgW="1511300" imgH="4191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501" y="4230740"/>
                        <a:ext cx="3706523" cy="8640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id="{B0947366-35CD-4F28-9DCD-39CFA9AAB1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6062693"/>
              </p:ext>
            </p:extLst>
          </p:nvPr>
        </p:nvGraphicFramePr>
        <p:xfrm>
          <a:off x="5031032" y="4437112"/>
          <a:ext cx="3573416" cy="4408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891" name="Equation" r:id="rId10" imgW="1435100" imgH="203200" progId="Equation.DSMT4">
                  <p:embed/>
                </p:oleObj>
              </mc:Choice>
              <mc:Fallback>
                <p:oleObj name="Equation" r:id="rId10" imgW="1435100" imgH="203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1032" y="4437112"/>
                        <a:ext cx="3573416" cy="4408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98A0031E-E293-4933-A769-FA9657ACDF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8649847"/>
              </p:ext>
            </p:extLst>
          </p:nvPr>
        </p:nvGraphicFramePr>
        <p:xfrm>
          <a:off x="35496" y="5090635"/>
          <a:ext cx="9036496" cy="11466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892" name="Equation" r:id="rId12" imgW="5054600" imgH="609600" progId="Equation.DSMT4">
                  <p:embed/>
                </p:oleObj>
              </mc:Choice>
              <mc:Fallback>
                <p:oleObj name="Equation" r:id="rId12" imgW="5054600" imgH="609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5090635"/>
                        <a:ext cx="9036496" cy="11466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379815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have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400" b="1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858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98A0031E-E293-4933-A769-FA9657ACDF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314" y="1628800"/>
          <a:ext cx="8234166" cy="151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374" name="Equation" r:id="rId4" imgW="3492360" imgH="609480" progId="Equation.DSMT4">
                  <p:embed/>
                </p:oleObj>
              </mc:Choice>
              <mc:Fallback>
                <p:oleObj name="Equation" r:id="rId4" imgW="3492360" imgH="609480" progId="Equation.DSMT4">
                  <p:embed/>
                  <p:pic>
                    <p:nvPicPr>
                      <p:cNvPr id="28" name="Объект 27">
                        <a:extLst>
                          <a:ext uri="{FF2B5EF4-FFF2-40B4-BE49-F238E27FC236}">
                            <a16:creationId xmlns:a16="http://schemas.microsoft.com/office/drawing/2014/main" id="{98A0031E-E293-4933-A769-FA9657ACDF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314" y="1628800"/>
                        <a:ext cx="8234166" cy="1512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8">
            <a:extLst>
              <a:ext uri="{FF2B5EF4-FFF2-40B4-BE49-F238E27FC236}">
                <a16:creationId xmlns:a16="http://schemas.microsoft.com/office/drawing/2014/main" id="{25357897-9A0F-4DE7-9A0A-E441C4D4E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43E4F8CE-D55F-4A5C-AFDB-F6587F519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97947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have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Conclusion?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858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98A0031E-E293-4933-A769-FA9657ACDF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314" y="1628800"/>
          <a:ext cx="8234166" cy="151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398" name="Equation" r:id="rId4" imgW="3492360" imgH="609480" progId="Equation.DSMT4">
                  <p:embed/>
                </p:oleObj>
              </mc:Choice>
              <mc:Fallback>
                <p:oleObj name="Equation" r:id="rId4" imgW="3492360" imgH="609480" progId="Equation.DSMT4">
                  <p:embed/>
                  <p:pic>
                    <p:nvPicPr>
                      <p:cNvPr id="28" name="Объект 27">
                        <a:extLst>
                          <a:ext uri="{FF2B5EF4-FFF2-40B4-BE49-F238E27FC236}">
                            <a16:creationId xmlns:a16="http://schemas.microsoft.com/office/drawing/2014/main" id="{98A0031E-E293-4933-A769-FA9657ACDF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314" y="1628800"/>
                        <a:ext cx="8234166" cy="1512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8">
            <a:extLst>
              <a:ext uri="{FF2B5EF4-FFF2-40B4-BE49-F238E27FC236}">
                <a16:creationId xmlns:a16="http://schemas.microsoft.com/office/drawing/2014/main" id="{25357897-9A0F-4DE7-9A0A-E441C4D4E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43E4F8CE-D55F-4A5C-AFDB-F6587F519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9832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have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Conclusion?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</a:rPr>
              <a:t>We can choose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en-US" sz="2400" b="1" dirty="0">
                <a:latin typeface="Times New Roman" panose="02020603050405020304" pitchFamily="18" charset="0"/>
              </a:rPr>
              <a:t>, </a:t>
            </a:r>
            <a:br>
              <a:rPr lang="en-US" sz="2400" b="1" dirty="0">
                <a:latin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</a:rPr>
              <a:t>i.e. real and imagine parts of the function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b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as new independent variables</a:t>
            </a:r>
            <a:endParaRPr lang="en-US" sz="3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36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ru-RU" sz="3600" b="1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 algn="ctr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858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98A0031E-E293-4933-A769-FA9657ACDF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314" y="1628800"/>
          <a:ext cx="8234166" cy="151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8422" name="Equation" r:id="rId4" imgW="3492360" imgH="609480" progId="Equation.DSMT4">
                  <p:embed/>
                </p:oleObj>
              </mc:Choice>
              <mc:Fallback>
                <p:oleObj name="Equation" r:id="rId4" imgW="3492360" imgH="609480" progId="Equation.DSMT4">
                  <p:embed/>
                  <p:pic>
                    <p:nvPicPr>
                      <p:cNvPr id="28" name="Объект 27">
                        <a:extLst>
                          <a:ext uri="{FF2B5EF4-FFF2-40B4-BE49-F238E27FC236}">
                            <a16:creationId xmlns:a16="http://schemas.microsoft.com/office/drawing/2014/main" id="{98A0031E-E293-4933-A769-FA9657ACDF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314" y="1628800"/>
                        <a:ext cx="8234166" cy="1512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8">
            <a:extLst>
              <a:ext uri="{FF2B5EF4-FFF2-40B4-BE49-F238E27FC236}">
                <a16:creationId xmlns:a16="http://schemas.microsoft.com/office/drawing/2014/main" id="{25357897-9A0F-4DE7-9A0A-E441C4D4E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43E4F8CE-D55F-4A5C-AFDB-F6587F519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8102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have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Conclusion?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We can choose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i.e. real and imagine parts of the function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b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as new independent variables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ru-RU" sz="36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 algn="ctr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858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98A0031E-E293-4933-A769-FA9657ACDF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8314" y="1628800"/>
          <a:ext cx="8234166" cy="151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50" name="Equation" r:id="rId4" imgW="3492360" imgH="609480" progId="Equation.DSMT4">
                  <p:embed/>
                </p:oleObj>
              </mc:Choice>
              <mc:Fallback>
                <p:oleObj name="Equation" r:id="rId4" imgW="3492360" imgH="609480" progId="Equation.DSMT4">
                  <p:embed/>
                  <p:pic>
                    <p:nvPicPr>
                      <p:cNvPr id="28" name="Объект 27">
                        <a:extLst>
                          <a:ext uri="{FF2B5EF4-FFF2-40B4-BE49-F238E27FC236}">
                            <a16:creationId xmlns:a16="http://schemas.microsoft.com/office/drawing/2014/main" id="{98A0031E-E293-4933-A769-FA9657ACDF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314" y="1628800"/>
                        <a:ext cx="8234166" cy="1512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8">
            <a:extLst>
              <a:ext uri="{FF2B5EF4-FFF2-40B4-BE49-F238E27FC236}">
                <a16:creationId xmlns:a16="http://schemas.microsoft.com/office/drawing/2014/main" id="{25357897-9A0F-4DE7-9A0A-E441C4D4E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408C229D-89D5-4D07-8297-5F4C7A7C34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832" y="4955510"/>
          <a:ext cx="2732089" cy="489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451" name="Equation" r:id="rId6" imgW="1040948" imgH="228501" progId="Equation.DSMT4">
                  <p:embed/>
                </p:oleObj>
              </mc:Choice>
              <mc:Fallback>
                <p:oleObj name="Equation" r:id="rId6" imgW="1040948" imgH="228501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408C229D-89D5-4D07-8297-5F4C7A7C34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955510"/>
                        <a:ext cx="2732089" cy="4897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10">
            <a:extLst>
              <a:ext uri="{FF2B5EF4-FFF2-40B4-BE49-F238E27FC236}">
                <a16:creationId xmlns:a16="http://schemas.microsoft.com/office/drawing/2014/main" id="{43E4F8CE-D55F-4A5C-AFDB-F6587F519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05630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have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1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Conclusion?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latin typeface="Times New Roman" panose="02020603050405020304" pitchFamily="18" charset="0"/>
              </a:rPr>
              <a:t>We can choose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</a:t>
            </a:r>
            <a:r>
              <a:rPr lang="en-US" sz="2400" dirty="0">
                <a:latin typeface="Times New Roman" panose="02020603050405020304" pitchFamily="18" charset="0"/>
              </a:rPr>
              <a:t>, </a:t>
            </a:r>
            <a:br>
              <a:rPr lang="en-US" sz="2400" dirty="0">
                <a:latin typeface="Times New Roman" panose="02020603050405020304" pitchFamily="18" charset="0"/>
              </a:rPr>
            </a:br>
            <a:r>
              <a:rPr lang="en-US" sz="2400" dirty="0">
                <a:latin typeface="Times New Roman" panose="02020603050405020304" pitchFamily="18" charset="0"/>
              </a:rPr>
              <a:t>i.e. real and imagine parts of the function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b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as new independent variables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3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endParaRPr lang="ru-RU" sz="36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Canonic form of elliptic equations  </a:t>
            </a:r>
          </a:p>
          <a:p>
            <a:pPr marL="0" indent="0" algn="ctr">
              <a:buNone/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2858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8" name="Объект 27">
            <a:extLst>
              <a:ext uri="{FF2B5EF4-FFF2-40B4-BE49-F238E27FC236}">
                <a16:creationId xmlns:a16="http://schemas.microsoft.com/office/drawing/2014/main" id="{98A0031E-E293-4933-A769-FA9657ACDF1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4105422"/>
              </p:ext>
            </p:extLst>
          </p:nvPr>
        </p:nvGraphicFramePr>
        <p:xfrm>
          <a:off x="658314" y="1628800"/>
          <a:ext cx="8234166" cy="1512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1891" name="Equation" r:id="rId4" imgW="3492360" imgH="609480" progId="Equation.DSMT4">
                  <p:embed/>
                </p:oleObj>
              </mc:Choice>
              <mc:Fallback>
                <p:oleObj name="Equation" r:id="rId4" imgW="3492360" imgH="609480" progId="Equation.DSMT4">
                  <p:embed/>
                  <p:pic>
                    <p:nvPicPr>
                      <p:cNvPr id="28" name="Объект 27">
                        <a:extLst>
                          <a:ext uri="{FF2B5EF4-FFF2-40B4-BE49-F238E27FC236}">
                            <a16:creationId xmlns:a16="http://schemas.microsoft.com/office/drawing/2014/main" id="{98A0031E-E293-4933-A769-FA9657ACDF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314" y="1628800"/>
                        <a:ext cx="8234166" cy="15123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8">
            <a:extLst>
              <a:ext uri="{FF2B5EF4-FFF2-40B4-BE49-F238E27FC236}">
                <a16:creationId xmlns:a16="http://schemas.microsoft.com/office/drawing/2014/main" id="{25357897-9A0F-4DE7-9A0A-E441C4D4E8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408C229D-89D5-4D07-8297-5F4C7A7C34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75208"/>
              </p:ext>
            </p:extLst>
          </p:nvPr>
        </p:nvGraphicFramePr>
        <p:xfrm>
          <a:off x="3059832" y="4955510"/>
          <a:ext cx="2732089" cy="489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1892" name="Equation" r:id="rId6" imgW="1040948" imgH="228501" progId="Equation.DSMT4">
                  <p:embed/>
                </p:oleObj>
              </mc:Choice>
              <mc:Fallback>
                <p:oleObj name="Equation" r:id="rId6" imgW="1040948" imgH="228501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955510"/>
                        <a:ext cx="2732089" cy="4897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10">
            <a:extLst>
              <a:ext uri="{FF2B5EF4-FFF2-40B4-BE49-F238E27FC236}">
                <a16:creationId xmlns:a16="http://schemas.microsoft.com/office/drawing/2014/main" id="{43E4F8CE-D55F-4A5C-AFDB-F6587F519F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4101150E-6262-422A-9104-B202E8CBC9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9712232"/>
              </p:ext>
            </p:extLst>
          </p:nvPr>
        </p:nvGraphicFramePr>
        <p:xfrm>
          <a:off x="3625850" y="5510213"/>
          <a:ext cx="1643063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1893" name="Equation" r:id="rId8" imgW="876240" imgH="241200" progId="Equation.DSMT4">
                  <p:embed/>
                </p:oleObj>
              </mc:Choice>
              <mc:Fallback>
                <p:oleObj name="Equation" r:id="rId8" imgW="876240" imgH="2412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5850" y="5510213"/>
                        <a:ext cx="1643063" cy="511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527420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908720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B825BF8-281B-4E41-A507-53BBAF3E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EDF4884A-5DD7-4720-A432-0723BE4C7E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412776"/>
          <a:ext cx="2592288" cy="601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470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EDF4884A-5DD7-4720-A432-0723BE4C7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412776"/>
                        <a:ext cx="2592288" cy="601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6">
            <a:extLst>
              <a:ext uri="{FF2B5EF4-FFF2-40B4-BE49-F238E27FC236}">
                <a16:creationId xmlns:a16="http://schemas.microsoft.com/office/drawing/2014/main" id="{0C6287F1-1856-4D4B-A23B-2C2D344AF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882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Introduction</a:t>
            </a:r>
            <a:endParaRPr lang="ru-RU" sz="4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 of partial differential equations is very large</a:t>
            </a:r>
            <a:endParaRPr lang="en-US" sz="1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48146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908720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B825BF8-281B-4E41-A507-53BBAF3E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EDF4884A-5DD7-4720-A432-0723BE4C7E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412776"/>
          <a:ext cx="2592288" cy="601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98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EDF4884A-5DD7-4720-A432-0723BE4C7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412776"/>
                        <a:ext cx="2592288" cy="601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6">
            <a:extLst>
              <a:ext uri="{FF2B5EF4-FFF2-40B4-BE49-F238E27FC236}">
                <a16:creationId xmlns:a16="http://schemas.microsoft.com/office/drawing/2014/main" id="{0C6287F1-1856-4D4B-A23B-2C2D344AF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A5D4EB64-C2AF-4E1F-ABEF-21ABE81D6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808" y="2024090"/>
          <a:ext cx="3536249" cy="49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99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A5D4EB64-C2AF-4E1F-ABEF-21ABE81D6B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2024090"/>
                        <a:ext cx="3536249" cy="492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224930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908720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 =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???</a:t>
            </a: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B825BF8-281B-4E41-A507-53BBAF3E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EDF4884A-5DD7-4720-A432-0723BE4C7E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164488"/>
              </p:ext>
            </p:extLst>
          </p:nvPr>
        </p:nvGraphicFramePr>
        <p:xfrm>
          <a:off x="3275856" y="1412776"/>
          <a:ext cx="2592288" cy="601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363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412776"/>
                        <a:ext cx="2592288" cy="601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6">
            <a:extLst>
              <a:ext uri="{FF2B5EF4-FFF2-40B4-BE49-F238E27FC236}">
                <a16:creationId xmlns:a16="http://schemas.microsoft.com/office/drawing/2014/main" id="{0C6287F1-1856-4D4B-A23B-2C2D344AF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A5D4EB64-C2AF-4E1F-ABEF-21ABE81D6B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6361448"/>
              </p:ext>
            </p:extLst>
          </p:nvPr>
        </p:nvGraphicFramePr>
        <p:xfrm>
          <a:off x="2843808" y="2024090"/>
          <a:ext cx="3536249" cy="49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364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2024090"/>
                        <a:ext cx="3536249" cy="492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333920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908720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 =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What is a characteristic equation?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B825BF8-281B-4E41-A507-53BBAF3E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EDF4884A-5DD7-4720-A432-0723BE4C7E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412776"/>
          <a:ext cx="2592288" cy="601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902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EDF4884A-5DD7-4720-A432-0723BE4C7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412776"/>
                        <a:ext cx="2592288" cy="601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6">
            <a:extLst>
              <a:ext uri="{FF2B5EF4-FFF2-40B4-BE49-F238E27FC236}">
                <a16:creationId xmlns:a16="http://schemas.microsoft.com/office/drawing/2014/main" id="{0C6287F1-1856-4D4B-A23B-2C2D344AF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A5D4EB64-C2AF-4E1F-ABEF-21ABE81D6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808" y="2024090"/>
          <a:ext cx="3536249" cy="49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2903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A5D4EB64-C2AF-4E1F-ABEF-21ABE81D6B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2024090"/>
                        <a:ext cx="3536249" cy="492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377437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908720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 =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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i. </a:t>
            </a:r>
            <a:endParaRPr lang="en-US" sz="4000" b="1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is its general solution?</a:t>
            </a: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B825BF8-281B-4E41-A507-53BBAF3E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EDF4884A-5DD7-4720-A432-0723BE4C7E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412776"/>
          <a:ext cx="2592288" cy="601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948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EDF4884A-5DD7-4720-A432-0723BE4C7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412776"/>
                        <a:ext cx="2592288" cy="601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6">
            <a:extLst>
              <a:ext uri="{FF2B5EF4-FFF2-40B4-BE49-F238E27FC236}">
                <a16:creationId xmlns:a16="http://schemas.microsoft.com/office/drawing/2014/main" id="{0C6287F1-1856-4D4B-A23B-2C2D344AF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A5D4EB64-C2AF-4E1F-ABEF-21ABE81D6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808" y="2024090"/>
          <a:ext cx="3536249" cy="49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949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A5D4EB64-C2AF-4E1F-ABEF-21ABE81D6B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2024090"/>
                        <a:ext cx="3536249" cy="492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016039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908720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 =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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i. </a:t>
            </a:r>
            <a:endParaRPr lang="en-US" sz="40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How we determine the new variables?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B825BF8-281B-4E41-A507-53BBAF3E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EDF4884A-5DD7-4720-A432-0723BE4C7E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412776"/>
          <a:ext cx="2592288" cy="601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991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EDF4884A-5DD7-4720-A432-0723BE4C7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412776"/>
                        <a:ext cx="2592288" cy="601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6">
            <a:extLst>
              <a:ext uri="{FF2B5EF4-FFF2-40B4-BE49-F238E27FC236}">
                <a16:creationId xmlns:a16="http://schemas.microsoft.com/office/drawing/2014/main" id="{0C6287F1-1856-4D4B-A23B-2C2D344AF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A5D4EB64-C2AF-4E1F-ABEF-21ABE81D6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808" y="2024090"/>
          <a:ext cx="3536249" cy="49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6992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A5D4EB64-C2AF-4E1F-ABEF-21ABE81D6B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2024090"/>
                        <a:ext cx="3536249" cy="492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78742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900287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 =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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i. </a:t>
            </a:r>
            <a:endParaRPr lang="en-US" sz="40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=x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B825BF8-281B-4E41-A507-53BBAF3E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EDF4884A-5DD7-4720-A432-0723BE4C7E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412776"/>
          <a:ext cx="2592288" cy="601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522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EDF4884A-5DD7-4720-A432-0723BE4C7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412776"/>
                        <a:ext cx="2592288" cy="601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6">
            <a:extLst>
              <a:ext uri="{FF2B5EF4-FFF2-40B4-BE49-F238E27FC236}">
                <a16:creationId xmlns:a16="http://schemas.microsoft.com/office/drawing/2014/main" id="{0C6287F1-1856-4D4B-A23B-2C2D344AF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A5D4EB64-C2AF-4E1F-ABEF-21ABE81D6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808" y="2024090"/>
          <a:ext cx="3536249" cy="49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523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A5D4EB64-C2AF-4E1F-ABEF-21ABE81D6B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2024090"/>
                        <a:ext cx="3536249" cy="492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">
            <a:extLst>
              <a:ext uri="{FF2B5EF4-FFF2-40B4-BE49-F238E27FC236}">
                <a16:creationId xmlns:a16="http://schemas.microsoft.com/office/drawing/2014/main" id="{9F1666A1-43AC-4F88-B97E-4512FF4D0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9" y="-84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E7283E62-5575-4BC1-99DE-25BC78739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14205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900287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 =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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i. </a:t>
            </a:r>
            <a:endParaRPr lang="en-US" sz="40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=x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B825BF8-281B-4E41-A507-53BBAF3E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EDF4884A-5DD7-4720-A432-0723BE4C7E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412776"/>
          <a:ext cx="2592288" cy="601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550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EDF4884A-5DD7-4720-A432-0723BE4C7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412776"/>
                        <a:ext cx="2592288" cy="601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6">
            <a:extLst>
              <a:ext uri="{FF2B5EF4-FFF2-40B4-BE49-F238E27FC236}">
                <a16:creationId xmlns:a16="http://schemas.microsoft.com/office/drawing/2014/main" id="{0C6287F1-1856-4D4B-A23B-2C2D344AF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A5D4EB64-C2AF-4E1F-ABEF-21ABE81D6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808" y="2024090"/>
          <a:ext cx="3536249" cy="49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551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A5D4EB64-C2AF-4E1F-ABEF-21ABE81D6B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2024090"/>
                        <a:ext cx="3536249" cy="492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">
            <a:extLst>
              <a:ext uri="{FF2B5EF4-FFF2-40B4-BE49-F238E27FC236}">
                <a16:creationId xmlns:a16="http://schemas.microsoft.com/office/drawing/2014/main" id="{9F1666A1-43AC-4F88-B97E-4512FF4D0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9" y="-84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E7283E62-5575-4BC1-99DE-25BC78739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" name="Объект 31">
            <a:extLst>
              <a:ext uri="{FF2B5EF4-FFF2-40B4-BE49-F238E27FC236}">
                <a16:creationId xmlns:a16="http://schemas.microsoft.com/office/drawing/2014/main" id="{06F48843-E7BA-4F47-B4E3-C270FDD9A1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7584" y="4437112"/>
          <a:ext cx="7453571" cy="161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3552" name="Equation" r:id="rId8" imgW="3416300" imgH="774700" progId="Equation.DSMT4">
                  <p:embed/>
                </p:oleObj>
              </mc:Choice>
              <mc:Fallback>
                <p:oleObj name="Equation" r:id="rId8" imgW="3416300" imgH="774700" progId="Equation.DSMT4">
                  <p:embed/>
                  <p:pic>
                    <p:nvPicPr>
                      <p:cNvPr id="32" name="Объект 31">
                        <a:extLst>
                          <a:ext uri="{FF2B5EF4-FFF2-40B4-BE49-F238E27FC236}">
                            <a16:creationId xmlns:a16="http://schemas.microsoft.com/office/drawing/2014/main" id="{06F48843-E7BA-4F47-B4E3-C270FDD9A1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437112"/>
                        <a:ext cx="7453571" cy="16166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103298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74848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</a:t>
            </a:r>
            <a:r>
              <a:rPr lang="en-US" sz="3600" b="1" dirty="0">
                <a:ea typeface="Times New Roman" panose="02020603050405020304" pitchFamily="18" charset="0"/>
              </a:rPr>
              <a:t>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900287"/>
            <a:ext cx="8694418" cy="568610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Example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 =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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i. </a:t>
            </a:r>
            <a:endParaRPr lang="en-US" sz="40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</a:t>
            </a: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=x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226876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3DA6BF-EE79-4EA8-8FD8-484E016BB6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5771AFF1-6F06-4F6F-9191-FA5C86761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75883C70-7C23-4C69-8B14-367DC5E7D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5991415A-BE96-4DAB-9A09-C51E15203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850AF154-8D90-4E27-BE77-FFA18E2611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8">
            <a:extLst>
              <a:ext uri="{FF2B5EF4-FFF2-40B4-BE49-F238E27FC236}">
                <a16:creationId xmlns:a16="http://schemas.microsoft.com/office/drawing/2014/main" id="{4C84601C-4CF6-464B-91A0-F0B67A691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23B840E2-342D-41AC-BC5A-01CE77C99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0B825BF8-281B-4E41-A507-53BBAF3E64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EDF4884A-5DD7-4720-A432-0723BE4C7E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959524"/>
              </p:ext>
            </p:extLst>
          </p:nvPr>
        </p:nvGraphicFramePr>
        <p:xfrm>
          <a:off x="3275856" y="1412776"/>
          <a:ext cx="2592288" cy="601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983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EDF4884A-5DD7-4720-A432-0723BE4C7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412776"/>
                        <a:ext cx="2592288" cy="601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ectangle 16">
            <a:extLst>
              <a:ext uri="{FF2B5EF4-FFF2-40B4-BE49-F238E27FC236}">
                <a16:creationId xmlns:a16="http://schemas.microsoft.com/office/drawing/2014/main" id="{0C6287F1-1856-4D4B-A23B-2C2D344AF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A5D4EB64-C2AF-4E1F-ABEF-21ABE81D6B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43808" y="2024090"/>
          <a:ext cx="3536249" cy="49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984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A5D4EB64-C2AF-4E1F-ABEF-21ABE81D6B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2024090"/>
                        <a:ext cx="3536249" cy="492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2">
            <a:extLst>
              <a:ext uri="{FF2B5EF4-FFF2-40B4-BE49-F238E27FC236}">
                <a16:creationId xmlns:a16="http://schemas.microsoft.com/office/drawing/2014/main" id="{9F1666A1-43AC-4F88-B97E-4512FF4D00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79" y="-843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E7283E62-5575-4BC1-99DE-25BC78739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" name="Объект 31">
            <a:extLst>
              <a:ext uri="{FF2B5EF4-FFF2-40B4-BE49-F238E27FC236}">
                <a16:creationId xmlns:a16="http://schemas.microsoft.com/office/drawing/2014/main" id="{06F48843-E7BA-4F47-B4E3-C270FDD9A1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73448"/>
              </p:ext>
            </p:extLst>
          </p:nvPr>
        </p:nvGraphicFramePr>
        <p:xfrm>
          <a:off x="827584" y="4437112"/>
          <a:ext cx="7453571" cy="1616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985" name="Equation" r:id="rId8" imgW="3416300" imgH="774700" progId="Equation.DSMT4">
                  <p:embed/>
                </p:oleObj>
              </mc:Choice>
              <mc:Fallback>
                <p:oleObj name="Equation" r:id="rId8" imgW="3416300" imgH="7747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437112"/>
                        <a:ext cx="7453571" cy="16166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F392E91F-0183-48C8-A26F-739C746CE1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5643561"/>
              </p:ext>
            </p:extLst>
          </p:nvPr>
        </p:nvGraphicFramePr>
        <p:xfrm>
          <a:off x="3851920" y="6067425"/>
          <a:ext cx="1620838" cy="60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986" name="Equation" r:id="rId10" imgW="761760" imgH="241200" progId="Equation.DSMT4">
                  <p:embed/>
                </p:oleObj>
              </mc:Choice>
              <mc:Fallback>
                <p:oleObj name="Equation" r:id="rId10" imgW="761760" imgH="241200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EDF4884A-5DD7-4720-A432-0723BE4C7E0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1920" y="6067425"/>
                        <a:ext cx="1620838" cy="6016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651816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451817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can be simplified using new variables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1011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451817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can be simplified using new variables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equation is a meaning of simplification of 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artial differential equations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786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Introduction</a:t>
            </a:r>
            <a:endParaRPr lang="ru-RU" sz="4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 of partial differential equations is very large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would like to simplify the partial differential equation</a:t>
            </a:r>
            <a:endParaRPr lang="en-US" sz="1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33577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451817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can be simplified using new variables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equation is a meaning of simplification of 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artial differential equations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p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artial differential equations depends of the sign of the discriminant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75155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451817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can be simplified using new variables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equation is a meaning of simplification of 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artial differential equations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p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artial differential equations depends of the sign of the discriminant 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Equation is 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hyperbolic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if its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discriminant is positive, 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parabolic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if it is zero, and 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elliptic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if it is negative</a:t>
            </a: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997066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Vibrating string equation is 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hyperbolic</a:t>
            </a:r>
            <a:endParaRPr lang="ru-RU" sz="2800" b="1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33942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Vibrating string equation is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hyperbolic</a:t>
            </a:r>
            <a:endParaRPr lang="ru-RU" sz="28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equation is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parabolic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11028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Vibrating string equation is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hyperbolic</a:t>
            </a:r>
            <a:endParaRPr lang="ru-RU" sz="28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equation is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parabolic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Poisson equation is 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elliptic</a:t>
            </a: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25331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Vibrating string equation is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hyperbolic</a:t>
            </a:r>
            <a:endParaRPr lang="ru-RU" sz="28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equation is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parabolic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Poisson equation is 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elliptic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equation can be reduced to the canonic form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9235936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Vibrating string equation is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hyperbolic</a:t>
            </a:r>
            <a:endParaRPr lang="ru-RU" sz="2800" dirty="0">
              <a:solidFill>
                <a:srgbClr val="FF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Heat equation is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parabolic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Poisson equation is </a:t>
            </a:r>
            <a:r>
              <a:rPr lang="en-US" sz="2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elliptic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equation can be reduced to the canonic form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Equation canonic form depends from the type of equation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10773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the 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hyperbolic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 to canonical form, two general solutions of the characteristic equation are used as new variables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387781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the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hyperbolic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 to canonical form, two general solutions of the characteristic equation are used as new variables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the 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parabolic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 to canonical form, the general solution of the characteristic equation is used as new variable; second variable can be arbitrary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61543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71701"/>
          </a:xfrm>
        </p:spPr>
        <p:txBody>
          <a:bodyPr>
            <a:normAutofit/>
          </a:bodyPr>
          <a:lstStyle/>
          <a:p>
            <a:r>
              <a:rPr lang="en-US" sz="3600" b="1" dirty="0"/>
              <a:t>Conclusions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79512" y="1160934"/>
            <a:ext cx="8873930" cy="54364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the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hyperbolic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 to canonical form, two general solutions of the characteristic equation are used as new variables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the 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parabolic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 to canonical form, the general solution of the characteristic equation is used as new variable; second variable can be arbitrary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reduce the 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elliptic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 to canonical form, the real and imagine part of general solution of the characteristic equation are used as new variables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/>
            </a:br>
            <a:endParaRPr lang="ru-RU" sz="2800" b="1" dirty="0"/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807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Introduction</a:t>
            </a:r>
            <a:endParaRPr lang="ru-RU" sz="4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 of partial differential equations is very large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would like to simplify the partial differential equation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change the independent variables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such that the equation with new variables has as soon as easy form,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is called the canonic form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5009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Task 3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4" y="832148"/>
            <a:ext cx="9144000" cy="5530805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4000" b="1" dirty="0">
                <a:solidFill>
                  <a:srgbClr val="FF0000"/>
                </a:solidFill>
              </a:rPr>
              <a:t>Classification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of partial differential equations</a:t>
            </a:r>
            <a:endParaRPr lang="ru-RU" sz="16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endParaRPr lang="ru-RU" sz="16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r>
              <a:rPr lang="en-US" sz="3600" b="1" dirty="0">
                <a:solidFill>
                  <a:srgbClr val="0070C0"/>
                </a:solidFill>
              </a:rPr>
              <a:t>Concrete partial differential equation</a:t>
            </a:r>
            <a:br>
              <a:rPr lang="en-US" sz="3600" b="1" dirty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>with</a:t>
            </a:r>
            <a:r>
              <a:rPr lang="en-US" sz="3600" b="1" dirty="0">
                <a:solidFill>
                  <a:srgbClr val="00B050"/>
                </a:solidFill>
              </a:rPr>
              <a:t> variable coefficients </a:t>
            </a:r>
            <a:r>
              <a:rPr lang="en-US" sz="3600" b="1" dirty="0">
                <a:solidFill>
                  <a:srgbClr val="0070C0"/>
                </a:solidFill>
              </a:rPr>
              <a:t>is given  </a:t>
            </a: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>
                <a:solidFill>
                  <a:srgbClr val="0070C0"/>
                </a:solidFill>
              </a:rPr>
            </a:b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130</a:t>
            </a:fld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5960521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Task 3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4" y="832148"/>
            <a:ext cx="9144000" cy="5530805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sz="4000" b="1" dirty="0">
                <a:solidFill>
                  <a:srgbClr val="FF0000"/>
                </a:solidFill>
              </a:rPr>
              <a:t>Classification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of partial differential equations</a:t>
            </a:r>
            <a:endParaRPr lang="ru-RU" sz="16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endParaRPr lang="ru-RU" sz="16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r>
              <a:rPr lang="en-US" sz="3600" b="1" dirty="0">
                <a:solidFill>
                  <a:srgbClr val="0070C0"/>
                </a:solidFill>
              </a:rPr>
              <a:t>Concrete partial differential equation</a:t>
            </a:r>
            <a:br>
              <a:rPr lang="en-US" sz="3600" b="1" dirty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>with</a:t>
            </a:r>
            <a:r>
              <a:rPr lang="en-US" sz="3600" b="1" dirty="0">
                <a:solidFill>
                  <a:srgbClr val="00B050"/>
                </a:solidFill>
              </a:rPr>
              <a:t> variable coefficients </a:t>
            </a:r>
            <a:r>
              <a:rPr lang="en-US" sz="3600" b="1" dirty="0">
                <a:solidFill>
                  <a:srgbClr val="0070C0"/>
                </a:solidFill>
              </a:rPr>
              <a:t>is given 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sets, where the given equation has the concrete type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b="1" dirty="0">
                <a:latin typeface="Times New Roman" panose="02020603050405020304" pitchFamily="18" charset="0"/>
              </a:rPr>
              <a:t>Transform it to the canonic form for any considered type using the samples of lecture. </a:t>
            </a: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br>
              <a:rPr lang="ru-RU" sz="2800" b="1" dirty="0">
                <a:solidFill>
                  <a:srgbClr val="0070C0"/>
                </a:solidFill>
              </a:rPr>
            </a:b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131</a:t>
            </a:fld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0235739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Task 3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44" y="832148"/>
            <a:ext cx="9144000" cy="5530805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en-US" sz="4000" b="1" dirty="0">
                <a:solidFill>
                  <a:srgbClr val="FF0000"/>
                </a:solidFill>
              </a:rPr>
              <a:t>Classification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of partial differential equations</a:t>
            </a:r>
            <a:endParaRPr lang="ru-RU" sz="16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endParaRPr lang="ru-RU" sz="1600" b="1" dirty="0">
              <a:solidFill>
                <a:srgbClr val="0070C0"/>
              </a:solidFill>
            </a:endParaRPr>
          </a:p>
          <a:p>
            <a:pPr marL="0" lvl="0" indent="0" algn="ctr">
              <a:buNone/>
            </a:pPr>
            <a:r>
              <a:rPr lang="en-US" sz="3600" b="1" dirty="0">
                <a:solidFill>
                  <a:srgbClr val="0070C0"/>
                </a:solidFill>
              </a:rPr>
              <a:t>Concrete partial differential equation</a:t>
            </a:r>
            <a:br>
              <a:rPr lang="en-US" sz="3600" b="1" dirty="0">
                <a:solidFill>
                  <a:srgbClr val="0070C0"/>
                </a:solidFill>
              </a:rPr>
            </a:br>
            <a:r>
              <a:rPr lang="en-US" sz="3600" b="1" dirty="0">
                <a:solidFill>
                  <a:srgbClr val="0070C0"/>
                </a:solidFill>
              </a:rPr>
              <a:t>with</a:t>
            </a:r>
            <a:r>
              <a:rPr lang="en-US" sz="3600" b="1" dirty="0">
                <a:solidFill>
                  <a:srgbClr val="00B050"/>
                </a:solidFill>
              </a:rPr>
              <a:t> variable coefficients </a:t>
            </a:r>
            <a:r>
              <a:rPr lang="en-US" sz="3600" b="1" dirty="0">
                <a:solidFill>
                  <a:srgbClr val="0070C0"/>
                </a:solidFill>
              </a:rPr>
              <a:t>is given 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Determine the sets, where the given equation has the concrete type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latin typeface="Times New Roman" panose="02020603050405020304" pitchFamily="18" charset="0"/>
              </a:rPr>
              <a:t>Transform it to the canonic form for any considered type using the samples of lecture. </a:t>
            </a:r>
          </a:p>
          <a:p>
            <a:pPr marL="0" lvl="0" indent="0" algn="just">
              <a:lnSpc>
                <a:spcPct val="107000"/>
              </a:lnSpc>
              <a:spcAft>
                <a:spcPts val="0"/>
              </a:spcAft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Remark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It is necessary to make it for any set, where the equation has a </a:t>
            </a: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concrete type.</a:t>
            </a:r>
            <a:br>
              <a:rPr lang="ru-RU" sz="2800" b="1" dirty="0">
                <a:solidFill>
                  <a:srgbClr val="0070C0"/>
                </a:solidFill>
              </a:rPr>
            </a:br>
            <a:endParaRPr lang="ru-RU" sz="1600" b="1" dirty="0">
              <a:solidFill>
                <a:srgbClr val="0070C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132</a:t>
            </a:fld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492944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What will be next</a:t>
            </a:r>
            <a:r>
              <a:rPr lang="ru-RU" b="1" dirty="0"/>
              <a:t>?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" y="1327026"/>
            <a:ext cx="9144000" cy="4525963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endParaRPr lang="en-US" sz="4000" b="1" dirty="0">
              <a:solidFill>
                <a:srgbClr val="FF0000"/>
              </a:solidFill>
            </a:endParaRPr>
          </a:p>
          <a:p>
            <a:pPr marL="0" lvl="0" indent="0" algn="ctr">
              <a:buNone/>
            </a:pPr>
            <a:r>
              <a:rPr lang="en-US" sz="4000" b="1" dirty="0">
                <a:solidFill>
                  <a:srgbClr val="FF0000"/>
                </a:solidFill>
              </a:rPr>
              <a:t>Analysis</a:t>
            </a:r>
            <a:br>
              <a:rPr lang="en-US" sz="4000" b="1" dirty="0">
                <a:solidFill>
                  <a:srgbClr val="FF0000"/>
                </a:solidFill>
              </a:rPr>
            </a:br>
            <a:r>
              <a:rPr lang="en-US" sz="4000" b="1" dirty="0">
                <a:solidFill>
                  <a:srgbClr val="FF0000"/>
                </a:solidFill>
              </a:rPr>
              <a:t>of the hyperbolic equations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4D9313-162F-4760-B557-1FBBDF1D2D35}" type="slidenum">
              <a:rPr lang="ru-RU" smtClean="0"/>
              <a:pPr/>
              <a:t>133</a:t>
            </a:fld>
            <a:endParaRPr lang="ru-RU"/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055780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Introduction</a:t>
            </a:r>
            <a:endParaRPr lang="ru-RU" sz="4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 of partial differential equations is very large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would like to simplify the partial differential equation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change the independent variables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such that the equation with new variables has as soon as easy form,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is called the canonic form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Canonic forms are the basis of its classification</a:t>
            </a:r>
            <a:endParaRPr lang="en-US" sz="1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b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860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Introduction</a:t>
            </a:r>
            <a:endParaRPr lang="ru-RU" sz="4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4"/>
            <a:ext cx="9144000" cy="5256584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 of partial differential equations is very large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would like to simplify the partial differential equation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change the independent variables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such that the equation with new variables has as soon as easy form,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which is called the canonic form 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Canonic forms are the basis of its classification</a:t>
            </a:r>
            <a:endParaRPr lang="en-US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b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Then we will analyze the canonic form only</a:t>
            </a:r>
            <a:r>
              <a:rPr lang="en-US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957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Object of analysis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013397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Considered mathematical models are described by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 order partial differential equations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B191DE6-F50C-4230-85F7-4C3E4EAFC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F5B9DB-AE30-42BD-8847-3EF1CD30A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1686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Object of analysis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013397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Considered mathematical models are described by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 order partial differential equations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Easiest case of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is two-dimensional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B191DE6-F50C-4230-85F7-4C3E4EAFC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75F5B9DB-AE30-42BD-8847-3EF1CD30A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3487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Object of analysis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013397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Considered mathematical models are described by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 order partial differential equations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Easiest case of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is two-dimensional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form of second order partial differential equation </a:t>
            </a:r>
            <a:b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two independent variables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B191DE6-F50C-4230-85F7-4C3E4EAFC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C9B95ED-48B0-41A2-86E1-84E809B66D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43150" y="3213100"/>
          <a:ext cx="4703763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07" name="Equation" r:id="rId4" imgW="1955520" imgH="279360" progId="Equation.DSMT4">
                  <p:embed/>
                </p:oleObj>
              </mc:Choice>
              <mc:Fallback>
                <p:oleObj name="Equation" r:id="rId4" imgW="1955520" imgH="27936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3C9B95ED-48B0-41A2-86E1-84E809B66D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3213100"/>
                        <a:ext cx="4703763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75F5B9DB-AE30-42BD-8847-3EF1CD30A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42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Object of analysis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013397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Considered mathematical models are described by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 order partial differential equations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Easiest case of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is two-dimensional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form of second order partial differential equation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two independent variables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the linear equation with respect to the high derivatives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        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B191DE6-F50C-4230-85F7-4C3E4EAFC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C9B95ED-48B0-41A2-86E1-84E809B66D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43150" y="3213100"/>
          <a:ext cx="4703763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036" name="Equation" r:id="rId4" imgW="1955520" imgH="279360" progId="Equation.DSMT4">
                  <p:embed/>
                </p:oleObj>
              </mc:Choice>
              <mc:Fallback>
                <p:oleObj name="Equation" r:id="rId4" imgW="1955520" imgH="27936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3C9B95ED-48B0-41A2-86E1-84E809B66D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3213100"/>
                        <a:ext cx="4703763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75F5B9DB-AE30-42BD-8847-3EF1CD30A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44A25EB4-88DB-41BB-9F03-977F299933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2081" y="4492030"/>
          <a:ext cx="676630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037" name="Equation" r:id="rId6" imgW="2806700" imgH="279400" progId="Equation.DSMT4">
                  <p:embed/>
                </p:oleObj>
              </mc:Choice>
              <mc:Fallback>
                <p:oleObj name="Equation" r:id="rId6" imgW="2806700" imgH="2794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44A25EB4-88DB-41BB-9F03-977F299933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81" y="4492030"/>
                        <a:ext cx="6766303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7058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sz="3200" b="1" dirty="0"/>
              <a:t>Partial differential equations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3000"/>
            <a:ext cx="9144000" cy="4967287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600"/>
              </a:spcBef>
              <a:buNone/>
            </a:pPr>
            <a:endParaRPr lang="en-US" sz="2200" dirty="0"/>
          </a:p>
          <a:p>
            <a:pPr marL="0" indent="0" algn="ctr">
              <a:spcBef>
                <a:spcPts val="600"/>
              </a:spcBef>
              <a:buNone/>
            </a:pPr>
            <a:endParaRPr lang="en-US" sz="2800" b="1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/>
              <a:t>Part</a:t>
            </a:r>
            <a:r>
              <a:rPr lang="ru-RU" sz="2800" b="1" dirty="0"/>
              <a:t> </a:t>
            </a:r>
            <a:r>
              <a:rPr lang="en-US" sz="2800" b="1" dirty="0"/>
              <a:t>I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2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4000" b="1" dirty="0"/>
              <a:t>INTRODUCTION</a:t>
            </a:r>
            <a:endParaRPr lang="ru-RU" sz="4000" b="1" dirty="0"/>
          </a:p>
          <a:p>
            <a:pPr marL="0" indent="0" algn="ctr">
              <a:spcBef>
                <a:spcPts val="600"/>
              </a:spcBef>
              <a:buNone/>
            </a:pPr>
            <a:endParaRPr lang="en-US" sz="2400" b="1" dirty="0"/>
          </a:p>
        </p:txBody>
      </p:sp>
      <p:sp>
        <p:nvSpPr>
          <p:cNvPr id="6" name="Блок-схема: альтернативный процесс 5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9108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Object of analysis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013397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Considered mathematical models are described by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second order partial differential equations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Easiest case of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partial differential equations is two-dimensional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form of second order partial differential equation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with two independent variables 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the linear equation with respect to the high derivatives</a:t>
            </a: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24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i="1" baseline="-25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          </a:t>
            </a:r>
          </a:p>
          <a:p>
            <a:pPr marL="0" indent="0" algn="ctr">
              <a:lnSpc>
                <a:spcPct val="107000"/>
              </a:lnSpc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 we use the coefficient 2 before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400" b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EB191DE6-F50C-4230-85F7-4C3E4EAFC0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C9B95ED-48B0-41A2-86E1-84E809B66D7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3636550"/>
              </p:ext>
            </p:extLst>
          </p:nvPr>
        </p:nvGraphicFramePr>
        <p:xfrm>
          <a:off x="2343150" y="3213100"/>
          <a:ext cx="4703763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385" name="Equation" r:id="rId4" imgW="1955520" imgH="279360" progId="Equation.DSMT4">
                  <p:embed/>
                </p:oleObj>
              </mc:Choice>
              <mc:Fallback>
                <p:oleObj name="Equation" r:id="rId4" imgW="1955520" imgH="2793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3150" y="3213100"/>
                        <a:ext cx="4703763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75F5B9DB-AE30-42BD-8847-3EF1CD30A1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44A25EB4-88DB-41BB-9F03-977F299933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9561964"/>
              </p:ext>
            </p:extLst>
          </p:nvPr>
        </p:nvGraphicFramePr>
        <p:xfrm>
          <a:off x="1262081" y="4492030"/>
          <a:ext cx="676630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0386" name="Equation" r:id="rId6" imgW="2806700" imgH="279400" progId="Equation.DSMT4">
                  <p:embed/>
                </p:oleObj>
              </mc:Choice>
              <mc:Fallback>
                <p:oleObj name="Equation" r:id="rId6" imgW="2806700" imgH="2794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81" y="4492030"/>
                        <a:ext cx="6766303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29744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Change of the independent variables</a:t>
            </a:r>
            <a:br>
              <a:rPr lang="en-US" sz="4000" b="1" dirty="0"/>
            </a:br>
            <a:endParaRPr lang="ru-RU" sz="4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new independent variables 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1">
            <a:extLst>
              <a:ext uri="{FF2B5EF4-FFF2-40B4-BE49-F238E27FC236}">
                <a16:creationId xmlns:a16="http://schemas.microsoft.com/office/drawing/2014/main" id="{939F353D-34B8-495C-9D3C-B5DD2FA6F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62A53BC7-B660-4B1E-A7C8-C870C13D2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3968" y="1739853"/>
          <a:ext cx="405606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0055" name="Equation" r:id="rId4" imgW="1460160" imgH="203040" progId="Equation.DSMT4">
                  <p:embed/>
                </p:oleObj>
              </mc:Choice>
              <mc:Fallback>
                <p:oleObj name="Equation" r:id="rId4" imgW="1460160" imgH="20304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62A53BC7-B660-4B1E-A7C8-C870C13D2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3968" y="1739853"/>
                        <a:ext cx="4056063" cy="514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3">
            <a:extLst>
              <a:ext uri="{FF2B5EF4-FFF2-40B4-BE49-F238E27FC236}">
                <a16:creationId xmlns:a16="http://schemas.microsoft.com/office/drawing/2014/main" id="{3B7534AE-1AB2-43D8-9926-DE305165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2046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Change of the independent variables</a:t>
            </a:r>
            <a:br>
              <a:rPr lang="en-US" sz="4000" b="1" dirty="0"/>
            </a:br>
            <a:endParaRPr lang="ru-RU" sz="4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new independent variables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choose these independent variables 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that the equation with respect to the new variables 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as soon as easy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1">
            <a:extLst>
              <a:ext uri="{FF2B5EF4-FFF2-40B4-BE49-F238E27FC236}">
                <a16:creationId xmlns:a16="http://schemas.microsoft.com/office/drawing/2014/main" id="{939F353D-34B8-495C-9D3C-B5DD2FA6F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62A53BC7-B660-4B1E-A7C8-C870C13D2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3968" y="1739853"/>
          <a:ext cx="405606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1079" name="Equation" r:id="rId4" imgW="1460160" imgH="203040" progId="Equation.DSMT4">
                  <p:embed/>
                </p:oleObj>
              </mc:Choice>
              <mc:Fallback>
                <p:oleObj name="Equation" r:id="rId4" imgW="1460160" imgH="20304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62A53BC7-B660-4B1E-A7C8-C870C13D2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3968" y="1739853"/>
                        <a:ext cx="4056063" cy="514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3">
            <a:extLst>
              <a:ext uri="{FF2B5EF4-FFF2-40B4-BE49-F238E27FC236}">
                <a16:creationId xmlns:a16="http://schemas.microsoft.com/office/drawing/2014/main" id="{3B7534AE-1AB2-43D8-9926-DE305165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1983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1035"/>
            <a:ext cx="8229600" cy="771701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Change of the independent variables</a:t>
            </a:r>
            <a:br>
              <a:rPr lang="en-US" sz="4000" b="1" dirty="0"/>
            </a:br>
            <a:endParaRPr lang="ru-RU" sz="40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1196752"/>
            <a:ext cx="9156607" cy="496728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 new independent variables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choose these independent variables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such that the equation with respect to the new variables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as soon as easy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After analysis of the system in new variables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can return to initial variables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using the inverse transformation  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0622" y="5243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1">
            <a:extLst>
              <a:ext uri="{FF2B5EF4-FFF2-40B4-BE49-F238E27FC236}">
                <a16:creationId xmlns:a16="http://schemas.microsoft.com/office/drawing/2014/main" id="{939F353D-34B8-495C-9D3C-B5DD2FA6F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62A53BC7-B660-4B1E-A7C8-C870C13D2A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121407"/>
              </p:ext>
            </p:extLst>
          </p:nvPr>
        </p:nvGraphicFramePr>
        <p:xfrm>
          <a:off x="2543968" y="1739853"/>
          <a:ext cx="4056063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922" name="Equation" r:id="rId4" imgW="1460160" imgH="203040" progId="Equation.DSMT4">
                  <p:embed/>
                </p:oleObj>
              </mc:Choice>
              <mc:Fallback>
                <p:oleObj name="Equation" r:id="rId4" imgW="1460160" imgH="203040" progId="Equation.DSMT4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3968" y="1739853"/>
                        <a:ext cx="4056063" cy="514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43">
            <a:extLst>
              <a:ext uri="{FF2B5EF4-FFF2-40B4-BE49-F238E27FC236}">
                <a16:creationId xmlns:a16="http://schemas.microsoft.com/office/drawing/2014/main" id="{3B7534AE-1AB2-43D8-9926-DE305165E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7B5A19CA-612E-4540-AA7D-C209D706F5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53578"/>
              </p:ext>
            </p:extLst>
          </p:nvPr>
        </p:nvGraphicFramePr>
        <p:xfrm>
          <a:off x="2483768" y="5301208"/>
          <a:ext cx="4168942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3923" name="Equation" r:id="rId6" imgW="1459866" imgH="203112" progId="Equation.DSMT4">
                  <p:embed/>
                </p:oleObj>
              </mc:Choice>
              <mc:Fallback>
                <p:oleObj name="Equation" r:id="rId6" imgW="1459866" imgH="203112" progId="Equation.DSMT4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5301208"/>
                        <a:ext cx="4168942" cy="514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4508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 Change of the independent variables. 2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15252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 the solution of the considered equation in new variables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indent="-2419350">
              <a:buNone/>
            </a:pPr>
            <a:endParaRPr lang="ru-RU" b="1" dirty="0"/>
          </a:p>
          <a:p>
            <a:pPr marL="2419350" indent="-241935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EA75C676-B9D3-4CB9-82C3-0B512C2DA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9">
            <a:extLst>
              <a:ext uri="{FF2B5EF4-FFF2-40B4-BE49-F238E27FC236}">
                <a16:creationId xmlns:a16="http://schemas.microsoft.com/office/drawing/2014/main" id="{EE401A06-D527-4466-BED9-7BF7CE7DB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31">
            <a:extLst>
              <a:ext uri="{FF2B5EF4-FFF2-40B4-BE49-F238E27FC236}">
                <a16:creationId xmlns:a16="http://schemas.microsoft.com/office/drawing/2014/main" id="{D275FBEA-C267-44C8-A286-F7E88DAC6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943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 Change of the independent variables. 2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15252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 the solution of the considered equation in new variables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have the following equalities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indent="-2419350">
              <a:buNone/>
            </a:pPr>
            <a:endParaRPr lang="ru-RU" b="1" dirty="0"/>
          </a:p>
          <a:p>
            <a:pPr marL="2419350" indent="-241935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EA75C676-B9D3-4CB9-82C3-0B512C2DA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373B8C0E-B5E0-480B-B28D-3F6D1A1F0D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528" y="2060848"/>
          <a:ext cx="8456517" cy="576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2103" name="Equation" r:id="rId4" imgW="3505200" imgH="254000" progId="Equation.DSMT4">
                  <p:embed/>
                </p:oleObj>
              </mc:Choice>
              <mc:Fallback>
                <p:oleObj name="Equation" r:id="rId4" imgW="3505200" imgH="2540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373B8C0E-B5E0-480B-B28D-3F6D1A1F0D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060848"/>
                        <a:ext cx="8456517" cy="5760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9">
            <a:extLst>
              <a:ext uri="{FF2B5EF4-FFF2-40B4-BE49-F238E27FC236}">
                <a16:creationId xmlns:a16="http://schemas.microsoft.com/office/drawing/2014/main" id="{EE401A06-D527-4466-BED9-7BF7CE7DB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31">
            <a:extLst>
              <a:ext uri="{FF2B5EF4-FFF2-40B4-BE49-F238E27FC236}">
                <a16:creationId xmlns:a16="http://schemas.microsoft.com/office/drawing/2014/main" id="{D275FBEA-C267-44C8-A286-F7E88DAC6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1748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 Change of the independent variables. 2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15252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 the solution of the considered equation in new variables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have the following equalities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the derivatives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(differentiation of composite function)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indent="-2419350">
              <a:buNone/>
            </a:pPr>
            <a:endParaRPr lang="ru-RU" b="1" dirty="0"/>
          </a:p>
          <a:p>
            <a:pPr marL="2419350" indent="-241935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EA75C676-B9D3-4CB9-82C3-0B512C2DA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373B8C0E-B5E0-480B-B28D-3F6D1A1F0D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3528" y="2060848"/>
          <a:ext cx="8456517" cy="576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3137" name="Equation" r:id="rId4" imgW="3505200" imgH="254000" progId="Equation.DSMT4">
                  <p:embed/>
                </p:oleObj>
              </mc:Choice>
              <mc:Fallback>
                <p:oleObj name="Equation" r:id="rId4" imgW="3505200" imgH="2540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373B8C0E-B5E0-480B-B28D-3F6D1A1F0D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060848"/>
                        <a:ext cx="8456517" cy="5760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9">
            <a:extLst>
              <a:ext uri="{FF2B5EF4-FFF2-40B4-BE49-F238E27FC236}">
                <a16:creationId xmlns:a16="http://schemas.microsoft.com/office/drawing/2014/main" id="{EE401A06-D527-4466-BED9-7BF7CE7DB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174311D3-7DF9-42BE-921F-B54EFC48AF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62214" y="3356992"/>
          <a:ext cx="6722154" cy="877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3138" name="Equation" r:id="rId6" imgW="2781300" imgH="393700" progId="Equation.DSMT4">
                  <p:embed/>
                </p:oleObj>
              </mc:Choice>
              <mc:Fallback>
                <p:oleObj name="Equation" r:id="rId6" imgW="2781300" imgH="3937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174311D3-7DF9-42BE-921F-B54EFC48AF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214" y="3356992"/>
                        <a:ext cx="6722154" cy="8778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31">
            <a:extLst>
              <a:ext uri="{FF2B5EF4-FFF2-40B4-BE49-F238E27FC236}">
                <a16:creationId xmlns:a16="http://schemas.microsoft.com/office/drawing/2014/main" id="{D275FBEA-C267-44C8-A286-F7E88DAC6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317301B7-DE07-4740-9EA8-5DAEA2D757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05657" y="4293096"/>
          <a:ext cx="6090679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3139" name="Equation" r:id="rId8" imgW="2781300" imgH="419100" progId="Equation.DSMT4">
                  <p:embed/>
                </p:oleObj>
              </mc:Choice>
              <mc:Fallback>
                <p:oleObj name="Equation" r:id="rId8" imgW="2781300" imgH="4191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317301B7-DE07-4740-9EA8-5DAEA2D757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5657" y="4293096"/>
                        <a:ext cx="6090679" cy="1008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4788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 Change of the independent variables. 2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15252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 the solution of the considered equation in new variables </a:t>
            </a:r>
            <a:b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have the following equalities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the derivatives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419350" indent="-2419350">
              <a:buNone/>
            </a:pPr>
            <a:endParaRPr lang="ru-RU" b="1" dirty="0"/>
          </a:p>
          <a:p>
            <a:pPr marL="2419350" indent="-241935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 second derivatives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6">
            <a:extLst>
              <a:ext uri="{FF2B5EF4-FFF2-40B4-BE49-F238E27FC236}">
                <a16:creationId xmlns:a16="http://schemas.microsoft.com/office/drawing/2014/main" id="{EA75C676-B9D3-4CB9-82C3-0B512C2DA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373B8C0E-B5E0-480B-B28D-3F6D1A1F0D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175987"/>
              </p:ext>
            </p:extLst>
          </p:nvPr>
        </p:nvGraphicFramePr>
        <p:xfrm>
          <a:off x="323528" y="2060848"/>
          <a:ext cx="8456517" cy="576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332" name="Equation" r:id="rId4" imgW="3505200" imgH="254000" progId="Equation.DSMT4">
                  <p:embed/>
                </p:oleObj>
              </mc:Choice>
              <mc:Fallback>
                <p:oleObj name="Equation" r:id="rId4" imgW="3505200" imgH="2540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060848"/>
                        <a:ext cx="8456517" cy="5760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9">
            <a:extLst>
              <a:ext uri="{FF2B5EF4-FFF2-40B4-BE49-F238E27FC236}">
                <a16:creationId xmlns:a16="http://schemas.microsoft.com/office/drawing/2014/main" id="{EE401A06-D527-4466-BED9-7BF7CE7DB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174311D3-7DF9-42BE-921F-B54EFC48AF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7907070"/>
              </p:ext>
            </p:extLst>
          </p:nvPr>
        </p:nvGraphicFramePr>
        <p:xfrm>
          <a:off x="1162214" y="3356992"/>
          <a:ext cx="6722154" cy="8778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333" name="Equation" r:id="rId6" imgW="2781300" imgH="393700" progId="Equation.DSMT4">
                  <p:embed/>
                </p:oleObj>
              </mc:Choice>
              <mc:Fallback>
                <p:oleObj name="Equation" r:id="rId6" imgW="2781300" imgH="393700" progId="Equation.DSMT4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214" y="3356992"/>
                        <a:ext cx="6722154" cy="87780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31">
            <a:extLst>
              <a:ext uri="{FF2B5EF4-FFF2-40B4-BE49-F238E27FC236}">
                <a16:creationId xmlns:a16="http://schemas.microsoft.com/office/drawing/2014/main" id="{D275FBEA-C267-44C8-A286-F7E88DAC6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317301B7-DE07-4740-9EA8-5DAEA2D7571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2829961"/>
              </p:ext>
            </p:extLst>
          </p:nvPr>
        </p:nvGraphicFramePr>
        <p:xfrm>
          <a:off x="1505657" y="4293096"/>
          <a:ext cx="6090679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1334" name="Equation" r:id="rId8" imgW="2781300" imgH="419100" progId="Equation.DSMT4">
                  <p:embed/>
                </p:oleObj>
              </mc:Choice>
              <mc:Fallback>
                <p:oleObj name="Equation" r:id="rId8" imgW="2781300" imgH="419100" progId="Equation.DSMT4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5657" y="4293096"/>
                        <a:ext cx="6090679" cy="1008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4905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 Change of the independent variables.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4770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Second derivatives:</a:t>
            </a:r>
          </a:p>
          <a:p>
            <a:pPr marL="0" indent="0" algn="ctr">
              <a:buNone/>
            </a:pP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8F316CF7-6A53-4528-B26E-2EABB88F8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C6645C21-7830-4BA2-8686-5241A7CEE3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5913" y="1628800"/>
          <a:ext cx="8394559" cy="72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161" name="Equation" r:id="rId4" imgW="4178300" imgH="393700" progId="Equation.DSMT4">
                  <p:embed/>
                </p:oleObj>
              </mc:Choice>
              <mc:Fallback>
                <p:oleObj name="Equation" r:id="rId4" imgW="4178300" imgH="39370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C6645C21-7830-4BA2-8686-5241A7CEE3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913" y="1628800"/>
                        <a:ext cx="8394559" cy="720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28">
            <a:extLst>
              <a:ext uri="{FF2B5EF4-FFF2-40B4-BE49-F238E27FC236}">
                <a16:creationId xmlns:a16="http://schemas.microsoft.com/office/drawing/2014/main" id="{B3500148-360B-4076-963F-FF83D87A5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6FEB4868-BE25-4E64-808E-51A2B1A4B7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1032" y="2423580"/>
          <a:ext cx="7285384" cy="789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162" name="Equation" r:id="rId6" imgW="4229100" imgH="444500" progId="Equation.DSMT4">
                  <p:embed/>
                </p:oleObj>
              </mc:Choice>
              <mc:Fallback>
                <p:oleObj name="Equation" r:id="rId6" imgW="4229100" imgH="4445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6FEB4868-BE25-4E64-808E-51A2B1A4B7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032" y="2423580"/>
                        <a:ext cx="7285384" cy="7893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30">
            <a:extLst>
              <a:ext uri="{FF2B5EF4-FFF2-40B4-BE49-F238E27FC236}">
                <a16:creationId xmlns:a16="http://schemas.microsoft.com/office/drawing/2014/main" id="{BB2D8FD7-5DE6-44DE-B16F-8F5A27DD4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A59A3529-4127-4DDB-9C47-1919F99662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25" y="3213100"/>
          <a:ext cx="91090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163" name="Equation" r:id="rId8" imgW="4851360" imgH="419040" progId="Equation.DSMT4">
                  <p:embed/>
                </p:oleObj>
              </mc:Choice>
              <mc:Fallback>
                <p:oleObj name="Equation" r:id="rId8" imgW="4851360" imgH="41904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A59A3529-4127-4DDB-9C47-1919F99662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3213100"/>
                        <a:ext cx="9109075" cy="863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8163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 Change of the independent variables.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4770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Second derivatives: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Put all results to the given equation</a:t>
            </a: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8F316CF7-6A53-4528-B26E-2EABB88F8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C6645C21-7830-4BA2-8686-5241A7CEE3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5913" y="1628800"/>
          <a:ext cx="8394559" cy="72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5190" name="Equation" r:id="rId4" imgW="4178300" imgH="393700" progId="Equation.DSMT4">
                  <p:embed/>
                </p:oleObj>
              </mc:Choice>
              <mc:Fallback>
                <p:oleObj name="Equation" r:id="rId4" imgW="4178300" imgH="39370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C6645C21-7830-4BA2-8686-5241A7CEE3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913" y="1628800"/>
                        <a:ext cx="8394559" cy="720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28">
            <a:extLst>
              <a:ext uri="{FF2B5EF4-FFF2-40B4-BE49-F238E27FC236}">
                <a16:creationId xmlns:a16="http://schemas.microsoft.com/office/drawing/2014/main" id="{B3500148-360B-4076-963F-FF83D87A5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6FEB4868-BE25-4E64-808E-51A2B1A4B7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31032" y="2423580"/>
          <a:ext cx="7285384" cy="789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5191" name="Equation" r:id="rId6" imgW="4229100" imgH="444500" progId="Equation.DSMT4">
                  <p:embed/>
                </p:oleObj>
              </mc:Choice>
              <mc:Fallback>
                <p:oleObj name="Equation" r:id="rId6" imgW="4229100" imgH="4445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6FEB4868-BE25-4E64-808E-51A2B1A4B74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032" y="2423580"/>
                        <a:ext cx="7285384" cy="7893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30">
            <a:extLst>
              <a:ext uri="{FF2B5EF4-FFF2-40B4-BE49-F238E27FC236}">
                <a16:creationId xmlns:a16="http://schemas.microsoft.com/office/drawing/2014/main" id="{BB2D8FD7-5DE6-44DE-B16F-8F5A27DD4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A59A3529-4127-4DDB-9C47-1919F99662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925" y="3213100"/>
          <a:ext cx="91090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5192" name="Equation" r:id="rId8" imgW="4851360" imgH="419040" progId="Equation.DSMT4">
                  <p:embed/>
                </p:oleObj>
              </mc:Choice>
              <mc:Fallback>
                <p:oleObj name="Equation" r:id="rId8" imgW="4851360" imgH="41904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A59A3529-4127-4DDB-9C47-1919F99662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3213100"/>
                        <a:ext cx="9109075" cy="863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BDC0EE0D-502C-47BC-9592-C0467F86BA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08100" y="4708525"/>
          <a:ext cx="667385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5193" name="Equation" r:id="rId10" imgW="2768400" imgH="279360" progId="Equation.DSMT4">
                  <p:embed/>
                </p:oleObj>
              </mc:Choice>
              <mc:Fallback>
                <p:oleObj name="Equation" r:id="rId10" imgW="2768400" imgH="279360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BDC0EE0D-502C-47BC-9592-C0467F86BA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4708525"/>
                        <a:ext cx="6673850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3649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285402"/>
            <a:ext cx="8229600" cy="551310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Content of Part I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890713"/>
            <a:ext cx="9144000" cy="4967287"/>
          </a:xfrm>
        </p:spPr>
        <p:txBody>
          <a:bodyPr>
            <a:noAutofit/>
          </a:bodyPr>
          <a:lstStyle/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this?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Why it is important?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62050" lvl="0" indent="-606425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1255713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can we begin to analyze it?</a:t>
            </a:r>
            <a:endParaRPr lang="ru-RU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sz="28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22159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 Change of the independent variables.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120271"/>
            <a:ext cx="8694418" cy="54770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Second derivatives: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Put all results to the given equation</a:t>
            </a:r>
          </a:p>
          <a:p>
            <a:pPr marL="0" indent="0" algn="ctr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obtain the equation for t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 function </a:t>
            </a:r>
            <a:r>
              <a:rPr lang="en-US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b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that is linear with respect to the second derivatives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8F316CF7-6A53-4528-B26E-2EABB88F8B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C6645C21-7830-4BA2-8686-5241A7CEE3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3917857"/>
              </p:ext>
            </p:extLst>
          </p:nvPr>
        </p:nvGraphicFramePr>
        <p:xfrm>
          <a:off x="425913" y="1628800"/>
          <a:ext cx="8394559" cy="72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419" name="Equation" r:id="rId4" imgW="4178300" imgH="393700" progId="Equation.DSMT4">
                  <p:embed/>
                </p:oleObj>
              </mc:Choice>
              <mc:Fallback>
                <p:oleObj name="Equation" r:id="rId4" imgW="4178300" imgH="393700" progId="Equation.DSMT4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913" y="1628800"/>
                        <a:ext cx="8394559" cy="720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28">
            <a:extLst>
              <a:ext uri="{FF2B5EF4-FFF2-40B4-BE49-F238E27FC236}">
                <a16:creationId xmlns:a16="http://schemas.microsoft.com/office/drawing/2014/main" id="{B3500148-360B-4076-963F-FF83D87A5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6FEB4868-BE25-4E64-808E-51A2B1A4B7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7102213"/>
              </p:ext>
            </p:extLst>
          </p:nvPr>
        </p:nvGraphicFramePr>
        <p:xfrm>
          <a:off x="1031032" y="2423580"/>
          <a:ext cx="7285384" cy="789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420" name="Equation" r:id="rId6" imgW="4229100" imgH="444500" progId="Equation.DSMT4">
                  <p:embed/>
                </p:oleObj>
              </mc:Choice>
              <mc:Fallback>
                <p:oleObj name="Equation" r:id="rId6" imgW="4229100" imgH="444500" progId="Equation.DSMT4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1032" y="2423580"/>
                        <a:ext cx="7285384" cy="7893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30">
            <a:extLst>
              <a:ext uri="{FF2B5EF4-FFF2-40B4-BE49-F238E27FC236}">
                <a16:creationId xmlns:a16="http://schemas.microsoft.com/office/drawing/2014/main" id="{BB2D8FD7-5DE6-44DE-B16F-8F5A27DD4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A59A3529-4127-4DDB-9C47-1919F99662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8218367"/>
              </p:ext>
            </p:extLst>
          </p:nvPr>
        </p:nvGraphicFramePr>
        <p:xfrm>
          <a:off x="34925" y="3213100"/>
          <a:ext cx="9109075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421" name="Equation" r:id="rId8" imgW="4851360" imgH="419040" progId="Equation.DSMT4">
                  <p:embed/>
                </p:oleObj>
              </mc:Choice>
              <mc:Fallback>
                <p:oleObj name="Equation" r:id="rId8" imgW="4851360" imgH="419040" progId="Equation.DSMT4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" y="3213100"/>
                        <a:ext cx="9109075" cy="863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>
            <a:extLst>
              <a:ext uri="{FF2B5EF4-FFF2-40B4-BE49-F238E27FC236}">
                <a16:creationId xmlns:a16="http://schemas.microsoft.com/office/drawing/2014/main" id="{BDC0EE0D-502C-47BC-9592-C0467F86BA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4322487"/>
              </p:ext>
            </p:extLst>
          </p:nvPr>
        </p:nvGraphicFramePr>
        <p:xfrm>
          <a:off x="1308100" y="4708525"/>
          <a:ext cx="667385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4422" name="Equation" r:id="rId10" imgW="2768400" imgH="279360" progId="Equation.DSMT4">
                  <p:embed/>
                </p:oleObj>
              </mc:Choice>
              <mc:Fallback>
                <p:oleObj name="Equation" r:id="rId10" imgW="2768400" imgH="27936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44A25EB4-88DB-41BB-9F03-977F299933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00" y="4708525"/>
                        <a:ext cx="6673850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09940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  Change of the independent variables. 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008065"/>
            <a:ext cx="8694418" cy="57377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Equation in new variables</a:t>
            </a:r>
            <a:endParaRPr lang="ru-RU" sz="4000" b="1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6B40812-8F42-4E37-8131-3282EC668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EE540A97-298A-474F-BE28-35A33912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9">
            <a:extLst>
              <a:ext uri="{FF2B5EF4-FFF2-40B4-BE49-F238E27FC236}">
                <a16:creationId xmlns:a16="http://schemas.microsoft.com/office/drawing/2014/main" id="{69BEBAB7-2C86-4168-B15B-11DDC33CE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51">
            <a:extLst>
              <a:ext uri="{FF2B5EF4-FFF2-40B4-BE49-F238E27FC236}">
                <a16:creationId xmlns:a16="http://schemas.microsoft.com/office/drawing/2014/main" id="{122BC13F-6846-4E25-BC58-83F63ECC7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B1EDA004-CC84-41DD-9C11-E5E29DB986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1556792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6204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B1EDA004-CC84-41DD-9C11-E5E29DB986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556792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54">
            <a:extLst>
              <a:ext uri="{FF2B5EF4-FFF2-40B4-BE49-F238E27FC236}">
                <a16:creationId xmlns:a16="http://schemas.microsoft.com/office/drawing/2014/main" id="{95067FBF-F697-47DB-8AC0-02B9CAD79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D6C96403-6570-4829-BD29-2668E29B4E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2492896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6205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D6C96403-6570-4829-BD29-2668E29B4E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492896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03490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  Change of the independent variables. 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008065"/>
            <a:ext cx="8694418" cy="57377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Equation in new variables</a:t>
            </a:r>
            <a:endParaRPr lang="ru-RU" sz="4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sense of these transformations?</a:t>
            </a:r>
          </a:p>
          <a:p>
            <a:pPr marL="0" indent="0" algn="ctr">
              <a:buNone/>
            </a:pPr>
            <a:endParaRPr lang="en-US" sz="11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6B40812-8F42-4E37-8131-3282EC668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EE540A97-298A-474F-BE28-35A33912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9">
            <a:extLst>
              <a:ext uri="{FF2B5EF4-FFF2-40B4-BE49-F238E27FC236}">
                <a16:creationId xmlns:a16="http://schemas.microsoft.com/office/drawing/2014/main" id="{69BEBAB7-2C86-4168-B15B-11DDC33CE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51">
            <a:extLst>
              <a:ext uri="{FF2B5EF4-FFF2-40B4-BE49-F238E27FC236}">
                <a16:creationId xmlns:a16="http://schemas.microsoft.com/office/drawing/2014/main" id="{122BC13F-6846-4E25-BC58-83F63ECC7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B1EDA004-CC84-41DD-9C11-E5E29DB986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1556792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228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B1EDA004-CC84-41DD-9C11-E5E29DB986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556792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54">
            <a:extLst>
              <a:ext uri="{FF2B5EF4-FFF2-40B4-BE49-F238E27FC236}">
                <a16:creationId xmlns:a16="http://schemas.microsoft.com/office/drawing/2014/main" id="{95067FBF-F697-47DB-8AC0-02B9CAD79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D6C96403-6570-4829-BD29-2668E29B4E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2492896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7229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D6C96403-6570-4829-BD29-2668E29B4E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492896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592735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  Change of the independent variables. 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24791" y="1008065"/>
            <a:ext cx="8694418" cy="57377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Equation in new variables</a:t>
            </a:r>
            <a:endParaRPr lang="ru-RU" sz="4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sense of these transformations?</a:t>
            </a:r>
          </a:p>
          <a:p>
            <a:pPr marL="0" indent="0" algn="ctr">
              <a:buNone/>
            </a:pPr>
            <a:endParaRPr lang="en-US" sz="11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choose the new variable such that</a:t>
            </a:r>
            <a:b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equation in new variable will be as soon as easy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6B40812-8F42-4E37-8131-3282EC668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EE540A97-298A-474F-BE28-35A33912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9">
            <a:extLst>
              <a:ext uri="{FF2B5EF4-FFF2-40B4-BE49-F238E27FC236}">
                <a16:creationId xmlns:a16="http://schemas.microsoft.com/office/drawing/2014/main" id="{69BEBAB7-2C86-4168-B15B-11DDC33CE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51">
            <a:extLst>
              <a:ext uri="{FF2B5EF4-FFF2-40B4-BE49-F238E27FC236}">
                <a16:creationId xmlns:a16="http://schemas.microsoft.com/office/drawing/2014/main" id="{122BC13F-6846-4E25-BC58-83F63ECC7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B1EDA004-CC84-41DD-9C11-E5E29DB986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1556792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52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B1EDA004-CC84-41DD-9C11-E5E29DB986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556792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54">
            <a:extLst>
              <a:ext uri="{FF2B5EF4-FFF2-40B4-BE49-F238E27FC236}">
                <a16:creationId xmlns:a16="http://schemas.microsoft.com/office/drawing/2014/main" id="{95067FBF-F697-47DB-8AC0-02B9CAD79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D6C96403-6570-4829-BD29-2668E29B4E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2492896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53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D6C96403-6570-4829-BD29-2668E29B4E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492896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016949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  Change of the independent variables. 4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17287" y="1008065"/>
            <a:ext cx="8919209" cy="57377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4000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Equation in new variables</a:t>
            </a:r>
            <a:endParaRPr lang="ru-RU" sz="4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900" baseline="-25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100" baseline="-25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is the sense of these transformations?</a:t>
            </a:r>
          </a:p>
          <a:p>
            <a:pPr marL="0" indent="0" algn="ctr">
              <a:buNone/>
            </a:pPr>
            <a:endParaRPr lang="en-US" sz="11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choose the new variable such that</a:t>
            </a:r>
            <a:b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equation in new variable will be as soon as easy</a:t>
            </a: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Try to equal to zero one of the coefficient of the obtained equation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B6B40812-8F42-4E37-8131-3282EC668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EE540A97-298A-474F-BE28-35A339122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9">
            <a:extLst>
              <a:ext uri="{FF2B5EF4-FFF2-40B4-BE49-F238E27FC236}">
                <a16:creationId xmlns:a16="http://schemas.microsoft.com/office/drawing/2014/main" id="{69BEBAB7-2C86-4168-B15B-11DDC33CEE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51">
            <a:extLst>
              <a:ext uri="{FF2B5EF4-FFF2-40B4-BE49-F238E27FC236}">
                <a16:creationId xmlns:a16="http://schemas.microsoft.com/office/drawing/2014/main" id="{122BC13F-6846-4E25-BC58-83F63ECC7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B1EDA004-CC84-41DD-9C11-E5E29DB986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554375"/>
              </p:ext>
            </p:extLst>
          </p:nvPr>
        </p:nvGraphicFramePr>
        <p:xfrm>
          <a:off x="1331640" y="1556792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539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556792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Rectangle 54">
            <a:extLst>
              <a:ext uri="{FF2B5EF4-FFF2-40B4-BE49-F238E27FC236}">
                <a16:creationId xmlns:a16="http://schemas.microsoft.com/office/drawing/2014/main" id="{95067FBF-F697-47DB-8AC0-02B9CAD79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D6C96403-6570-4829-BD29-2668E29B4E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5620451"/>
              </p:ext>
            </p:extLst>
          </p:nvPr>
        </p:nvGraphicFramePr>
        <p:xfrm>
          <a:off x="1835696" y="2492896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9540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492896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55471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46856" y="302047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Characteristic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72008" y="1382644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The ordinary differential equation</a:t>
            </a: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b="1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called the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 the equation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5111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2">
            <a:extLst>
              <a:ext uri="{FF2B5EF4-FFF2-40B4-BE49-F238E27FC236}">
                <a16:creationId xmlns:a16="http://schemas.microsoft.com/office/drawing/2014/main" id="{8B1A070B-2148-444D-98BD-45A70D12C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FB37716D-7F60-49EB-856F-769909DD22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60625" y="1804988"/>
          <a:ext cx="4027488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276" name="Equation" r:id="rId4" imgW="1828800" imgH="241200" progId="Equation.DSMT4">
                  <p:embed/>
                </p:oleObj>
              </mc:Choice>
              <mc:Fallback>
                <p:oleObj name="Equation" r:id="rId4" imgW="1828800" imgH="2412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FB37716D-7F60-49EB-856F-769909DD223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25" y="1804988"/>
                        <a:ext cx="4027488" cy="615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F259BF74-8832-4B8F-B88D-BF5F711E654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59632" y="2907853"/>
          <a:ext cx="667385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9277" name="Equation" r:id="rId6" imgW="2768400" imgH="279360" progId="Equation.DSMT4">
                  <p:embed/>
                </p:oleObj>
              </mc:Choice>
              <mc:Fallback>
                <p:oleObj name="Equation" r:id="rId6" imgW="2768400" imgH="27936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F259BF74-8832-4B8F-B88D-BF5F711E65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907853"/>
                        <a:ext cx="6673850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56">
            <a:extLst>
              <a:ext uri="{FF2B5EF4-FFF2-40B4-BE49-F238E27FC236}">
                <a16:creationId xmlns:a16="http://schemas.microsoft.com/office/drawing/2014/main" id="{8EF0667D-4C13-49FB-971F-4E4CA45E9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623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46856" y="302047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Characteristic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72008" y="1382644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The ordinary differential equation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called the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for the equation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Lemma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</a:t>
            </a:r>
            <a:r>
              <a:rPr lang="en-US" sz="24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c, </a:t>
            </a: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where </a:t>
            </a:r>
            <a:r>
              <a:rPr lang="en-US" sz="24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 </a:t>
            </a: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an arbitrary constant, is the general solution </a:t>
            </a:r>
            <a:b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the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</a:t>
            </a: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equation, </a:t>
            </a:r>
            <a:b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 the function </a:t>
            </a:r>
            <a:r>
              <a:rPr lang="en-US" sz="24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4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satisfies the equation</a:t>
            </a:r>
            <a:endParaRPr lang="ru-RU" sz="24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5111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52">
            <a:extLst>
              <a:ext uri="{FF2B5EF4-FFF2-40B4-BE49-F238E27FC236}">
                <a16:creationId xmlns:a16="http://schemas.microsoft.com/office/drawing/2014/main" id="{8B1A070B-2148-444D-98BD-45A70D12C0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FB37716D-7F60-49EB-856F-769909DD22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34673"/>
              </p:ext>
            </p:extLst>
          </p:nvPr>
        </p:nvGraphicFramePr>
        <p:xfrm>
          <a:off x="2460625" y="1804988"/>
          <a:ext cx="4027488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2627" name="Equation" r:id="rId4" imgW="1828800" imgH="241200" progId="Equation.DSMT4">
                  <p:embed/>
                </p:oleObj>
              </mc:Choice>
              <mc:Fallback>
                <p:oleObj name="Equation" r:id="rId4" imgW="1828800" imgH="24120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0625" y="1804988"/>
                        <a:ext cx="4027488" cy="615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F259BF74-8832-4B8F-B88D-BF5F711E654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2014025"/>
              </p:ext>
            </p:extLst>
          </p:nvPr>
        </p:nvGraphicFramePr>
        <p:xfrm>
          <a:off x="1259632" y="2907853"/>
          <a:ext cx="6673850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2628" name="Equation" r:id="rId6" imgW="2768400" imgH="279360" progId="Equation.DSMT4">
                  <p:embed/>
                </p:oleObj>
              </mc:Choice>
              <mc:Fallback>
                <p:oleObj name="Equation" r:id="rId6" imgW="2768400" imgH="279360" progId="Equation.DSMT4">
                  <p:embed/>
                  <p:pic>
                    <p:nvPicPr>
                      <p:cNvPr id="27" name="Объект 26">
                        <a:extLst>
                          <a:ext uri="{FF2B5EF4-FFF2-40B4-BE49-F238E27FC236}">
                            <a16:creationId xmlns:a16="http://schemas.microsoft.com/office/drawing/2014/main" id="{BDC0EE0D-502C-47BC-9592-C0467F86BA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907853"/>
                        <a:ext cx="6673850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56">
            <a:extLst>
              <a:ext uri="{FF2B5EF4-FFF2-40B4-BE49-F238E27FC236}">
                <a16:creationId xmlns:a16="http://schemas.microsoft.com/office/drawing/2014/main" id="{8EF0667D-4C13-49FB-971F-4E4CA45E9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39ADE42D-05C6-4474-A7CC-CE7C805207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1884441"/>
              </p:ext>
            </p:extLst>
          </p:nvPr>
        </p:nvGraphicFramePr>
        <p:xfrm>
          <a:off x="2484764" y="5589240"/>
          <a:ext cx="4174471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2629" name="Equation" r:id="rId8" imgW="1752600" imgH="254000" progId="Equation.DSMT4">
                  <p:embed/>
                </p:oleObj>
              </mc:Choice>
              <mc:Fallback>
                <p:oleObj name="Equation" r:id="rId8" imgW="1752600" imgH="254000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764" y="5589240"/>
                        <a:ext cx="4174471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606673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4000" b="1" dirty="0"/>
              <a:t>Proof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Suppose 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the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solution of the equation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471BE83-8868-4821-88C1-2FD330F3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DC09E461-AF2E-4D6B-A727-5959504B1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3B39C174-5EB2-4195-A215-AF21A75475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8256" y="1618240"/>
          <a:ext cx="4027488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3367" name="Equation" r:id="rId4" imgW="1828800" imgH="241200" progId="Equation.DSMT4">
                  <p:embed/>
                </p:oleObj>
              </mc:Choice>
              <mc:Fallback>
                <p:oleObj name="Equation" r:id="rId4" imgW="1828800" imgH="241200" progId="Equation.DSMT4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3B39C174-5EB2-4195-A215-AF21A75475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256" y="1618240"/>
                        <a:ext cx="4027488" cy="615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6">
            <a:extLst>
              <a:ext uri="{FF2B5EF4-FFF2-40B4-BE49-F238E27FC236}">
                <a16:creationId xmlns:a16="http://schemas.microsoft.com/office/drawing/2014/main" id="{504F5920-BD60-4132-A938-40FAB606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00C0B50A-93A7-4204-A7AE-51247C696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8726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4000" b="1" dirty="0"/>
              <a:t>Proof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Suppose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the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solution of the equation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471BE83-8868-4821-88C1-2FD330F3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DC09E461-AF2E-4D6B-A727-5959504B1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3B39C174-5EB2-4195-A215-AF21A75475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8256" y="1618240"/>
          <a:ext cx="4027488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303" name="Equation" r:id="rId4" imgW="1828800" imgH="241200" progId="Equation.DSMT4">
                  <p:embed/>
                </p:oleObj>
              </mc:Choice>
              <mc:Fallback>
                <p:oleObj name="Equation" r:id="rId4" imgW="1828800" imgH="241200" progId="Equation.DSMT4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3B39C174-5EB2-4195-A215-AF21A75475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256" y="1618240"/>
                        <a:ext cx="4027488" cy="615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6">
            <a:extLst>
              <a:ext uri="{FF2B5EF4-FFF2-40B4-BE49-F238E27FC236}">
                <a16:creationId xmlns:a16="http://schemas.microsoft.com/office/drawing/2014/main" id="{504F5920-BD60-4132-A938-40FAB606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00C0B50A-93A7-4204-A7AE-51247C696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" name="Объект 31">
            <a:extLst>
              <a:ext uri="{FF2B5EF4-FFF2-40B4-BE49-F238E27FC236}">
                <a16:creationId xmlns:a16="http://schemas.microsoft.com/office/drawing/2014/main" id="{56A41DFF-268C-4854-9B5E-5E38982703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1760" y="2197193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0304" name="Equation" r:id="rId6" imgW="1739880" imgH="469800" progId="Equation.DSMT4">
                  <p:embed/>
                </p:oleObj>
              </mc:Choice>
              <mc:Fallback>
                <p:oleObj name="Equation" r:id="rId6" imgW="1739880" imgH="469800" progId="Equation.DSMT4">
                  <p:embed/>
                  <p:pic>
                    <p:nvPicPr>
                      <p:cNvPr id="32" name="Объект 31">
                        <a:extLst>
                          <a:ext uri="{FF2B5EF4-FFF2-40B4-BE49-F238E27FC236}">
                            <a16:creationId xmlns:a16="http://schemas.microsoft.com/office/drawing/2014/main" id="{56A41DFF-268C-4854-9B5E-5E38982703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197193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28998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4000" b="1" dirty="0"/>
              <a:t>Proof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Suppose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the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solution of the equation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Using the equality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8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8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determine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471BE83-8868-4821-88C1-2FD330F3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D9582820-03FF-4CDE-BBB1-72E5DB6B53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1080" y="3974738"/>
          <a:ext cx="2906713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329" name="Equation" r:id="rId4" imgW="1422360" imgH="241200" progId="Equation.DSMT4">
                  <p:embed/>
                </p:oleObj>
              </mc:Choice>
              <mc:Fallback>
                <p:oleObj name="Equation" r:id="rId4" imgW="1422360" imgH="24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D9582820-03FF-4CDE-BBB1-72E5DB6B53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080" y="3974738"/>
                        <a:ext cx="2906713" cy="5762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DC09E461-AF2E-4D6B-A727-5959504B1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3B39C174-5EB2-4195-A215-AF21A75475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8256" y="1618240"/>
          <a:ext cx="4027488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330" name="Equation" r:id="rId6" imgW="1828800" imgH="241200" progId="Equation.DSMT4">
                  <p:embed/>
                </p:oleObj>
              </mc:Choice>
              <mc:Fallback>
                <p:oleObj name="Equation" r:id="rId6" imgW="1828800" imgH="241200" progId="Equation.DSMT4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3B39C174-5EB2-4195-A215-AF21A75475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256" y="1618240"/>
                        <a:ext cx="4027488" cy="615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6">
            <a:extLst>
              <a:ext uri="{FF2B5EF4-FFF2-40B4-BE49-F238E27FC236}">
                <a16:creationId xmlns:a16="http://schemas.microsoft.com/office/drawing/2014/main" id="{504F5920-BD60-4132-A938-40FAB606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00C0B50A-93A7-4204-A7AE-51247C696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" name="Объект 31">
            <a:extLst>
              <a:ext uri="{FF2B5EF4-FFF2-40B4-BE49-F238E27FC236}">
                <a16:creationId xmlns:a16="http://schemas.microsoft.com/office/drawing/2014/main" id="{56A41DFF-268C-4854-9B5E-5E38982703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1760" y="2197193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1331" name="Equation" r:id="rId8" imgW="1739880" imgH="469800" progId="Equation.DSMT4">
                  <p:embed/>
                </p:oleObj>
              </mc:Choice>
              <mc:Fallback>
                <p:oleObj name="Equation" r:id="rId8" imgW="1739880" imgH="469800" progId="Equation.DSMT4">
                  <p:embed/>
                  <p:pic>
                    <p:nvPicPr>
                      <p:cNvPr id="32" name="Объект 31">
                        <a:extLst>
                          <a:ext uri="{FF2B5EF4-FFF2-40B4-BE49-F238E27FC236}">
                            <a16:creationId xmlns:a16="http://schemas.microsoft.com/office/drawing/2014/main" id="{56A41DFF-268C-4854-9B5E-5E38982703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197193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740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What do we know</a:t>
            </a:r>
            <a:r>
              <a:rPr lang="ru-RU" sz="3600" b="1" dirty="0"/>
              <a:t>?</a:t>
            </a:r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762001"/>
            <a:ext cx="8603860" cy="5959471"/>
          </a:xfrm>
        </p:spPr>
        <p:txBody>
          <a:bodyPr>
            <a:noAutofit/>
          </a:bodyPr>
          <a:lstStyle/>
          <a:p>
            <a:endParaRPr lang="ru-RU" sz="1400" b="1" dirty="0">
              <a:solidFill>
                <a:srgbClr val="7030A0"/>
              </a:solidFill>
            </a:endParaRPr>
          </a:p>
          <a:p>
            <a:pPr algn="just"/>
            <a:r>
              <a:rPr lang="en-US" sz="2800" b="1" dirty="0"/>
              <a:t>Partial differential equations are extensions of the ordinary differential equations to the case where unknown function depends from many variables </a:t>
            </a:r>
          </a:p>
          <a:p>
            <a:pPr algn="just"/>
            <a:endParaRPr lang="en-US" sz="2800" dirty="0"/>
          </a:p>
          <a:p>
            <a:pPr marL="0" indent="0">
              <a:buNone/>
            </a:pPr>
            <a:endParaRPr lang="ru-RU" sz="1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/>
              <a:t>                                      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4157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4000" b="1" dirty="0"/>
              <a:t>Proof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Suppose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the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solution of the equation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Using the equality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determine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471BE83-8868-4821-88C1-2FD330F3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D9582820-03FF-4CDE-BBB1-72E5DB6B53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1080" y="3974738"/>
          <a:ext cx="2906713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358" name="Equation" r:id="rId4" imgW="1422360" imgH="241200" progId="Equation.DSMT4">
                  <p:embed/>
                </p:oleObj>
              </mc:Choice>
              <mc:Fallback>
                <p:oleObj name="Equation" r:id="rId4" imgW="1422360" imgH="24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D9582820-03FF-4CDE-BBB1-72E5DB6B53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080" y="3974738"/>
                        <a:ext cx="2906713" cy="5762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DC09E461-AF2E-4D6B-A727-5959504B1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2A6EBF54-EDA1-44B7-A35B-32144761FA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22523" y="4551000"/>
          <a:ext cx="1698954" cy="105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359" name="Equation" r:id="rId6" imgW="698197" imgH="444307" progId="Equation.DSMT4">
                  <p:embed/>
                </p:oleObj>
              </mc:Choice>
              <mc:Fallback>
                <p:oleObj name="Equation" r:id="rId6" imgW="698197" imgH="444307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2A6EBF54-EDA1-44B7-A35B-32144761FA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2523" y="4551000"/>
                        <a:ext cx="1698954" cy="1059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3B39C174-5EB2-4195-A215-AF21A75475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58256" y="1618240"/>
          <a:ext cx="4027488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360" name="Equation" r:id="rId8" imgW="1828800" imgH="241200" progId="Equation.DSMT4">
                  <p:embed/>
                </p:oleObj>
              </mc:Choice>
              <mc:Fallback>
                <p:oleObj name="Equation" r:id="rId8" imgW="1828800" imgH="241200" progId="Equation.DSMT4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3B39C174-5EB2-4195-A215-AF21A75475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256" y="1618240"/>
                        <a:ext cx="4027488" cy="615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6">
            <a:extLst>
              <a:ext uri="{FF2B5EF4-FFF2-40B4-BE49-F238E27FC236}">
                <a16:creationId xmlns:a16="http://schemas.microsoft.com/office/drawing/2014/main" id="{504F5920-BD60-4132-A938-40FAB606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00C0B50A-93A7-4204-A7AE-51247C696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" name="Объект 31">
            <a:extLst>
              <a:ext uri="{FF2B5EF4-FFF2-40B4-BE49-F238E27FC236}">
                <a16:creationId xmlns:a16="http://schemas.microsoft.com/office/drawing/2014/main" id="{56A41DFF-268C-4854-9B5E-5E38982703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11760" y="2197193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361" name="Equation" r:id="rId10" imgW="1739880" imgH="469800" progId="Equation.DSMT4">
                  <p:embed/>
                </p:oleObj>
              </mc:Choice>
              <mc:Fallback>
                <p:oleObj name="Equation" r:id="rId10" imgW="1739880" imgH="469800" progId="Equation.DSMT4">
                  <p:embed/>
                  <p:pic>
                    <p:nvPicPr>
                      <p:cNvPr id="32" name="Объект 31">
                        <a:extLst>
                          <a:ext uri="{FF2B5EF4-FFF2-40B4-BE49-F238E27FC236}">
                            <a16:creationId xmlns:a16="http://schemas.microsoft.com/office/drawing/2014/main" id="{56A41DFF-268C-4854-9B5E-5E38982703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197193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805998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4000" b="1" dirty="0"/>
              <a:t>Proof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Suppose 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the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general solution of the equation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Using the equality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determine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Put it to the previous equation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b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471BE83-8868-4821-88C1-2FD330F3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D9582820-03FF-4CDE-BBB1-72E5DB6B53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056242"/>
              </p:ext>
            </p:extLst>
          </p:nvPr>
        </p:nvGraphicFramePr>
        <p:xfrm>
          <a:off x="3051080" y="3974738"/>
          <a:ext cx="2906713" cy="57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451" name="Equation" r:id="rId4" imgW="1422360" imgH="241200" progId="Equation.DSMT4">
                  <p:embed/>
                </p:oleObj>
              </mc:Choice>
              <mc:Fallback>
                <p:oleObj name="Equation" r:id="rId4" imgW="1422360" imgH="24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D9582820-03FF-4CDE-BBB1-72E5DB6B53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080" y="3974738"/>
                        <a:ext cx="2906713" cy="5762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DC09E461-AF2E-4D6B-A727-5959504B1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2A6EBF54-EDA1-44B7-A35B-32144761FA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989289"/>
              </p:ext>
            </p:extLst>
          </p:nvPr>
        </p:nvGraphicFramePr>
        <p:xfrm>
          <a:off x="3722523" y="4551000"/>
          <a:ext cx="1698954" cy="105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452" name="Equation" r:id="rId6" imgW="698197" imgH="444307" progId="Equation.DSMT4">
                  <p:embed/>
                </p:oleObj>
              </mc:Choice>
              <mc:Fallback>
                <p:oleObj name="Equation" r:id="rId6" imgW="698197" imgH="444307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2A6EBF54-EDA1-44B7-A35B-32144761FA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2523" y="4551000"/>
                        <a:ext cx="1698954" cy="1059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3B39C174-5EB2-4195-A215-AF21A75475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3136691"/>
              </p:ext>
            </p:extLst>
          </p:nvPr>
        </p:nvGraphicFramePr>
        <p:xfrm>
          <a:off x="2558256" y="1618240"/>
          <a:ext cx="4027488" cy="61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453" name="Equation" r:id="rId8" imgW="1828800" imgH="241200" progId="Equation.DSMT4">
                  <p:embed/>
                </p:oleObj>
              </mc:Choice>
              <mc:Fallback>
                <p:oleObj name="Equation" r:id="rId8" imgW="1828800" imgH="241200" progId="Equation.DSMT4">
                  <p:embed/>
                  <p:pic>
                    <p:nvPicPr>
                      <p:cNvPr id="30" name="Объект 29">
                        <a:extLst>
                          <a:ext uri="{FF2B5EF4-FFF2-40B4-BE49-F238E27FC236}">
                            <a16:creationId xmlns:a16="http://schemas.microsoft.com/office/drawing/2014/main" id="{3B39C174-5EB2-4195-A215-AF21A75475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8256" y="1618240"/>
                        <a:ext cx="4027488" cy="615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6">
            <a:extLst>
              <a:ext uri="{FF2B5EF4-FFF2-40B4-BE49-F238E27FC236}">
                <a16:creationId xmlns:a16="http://schemas.microsoft.com/office/drawing/2014/main" id="{504F5920-BD60-4132-A938-40FAB606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00C0B50A-93A7-4204-A7AE-51247C696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2" name="Объект 31">
            <a:extLst>
              <a:ext uri="{FF2B5EF4-FFF2-40B4-BE49-F238E27FC236}">
                <a16:creationId xmlns:a16="http://schemas.microsoft.com/office/drawing/2014/main" id="{56A41DFF-268C-4854-9B5E-5E38982703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598618"/>
              </p:ext>
            </p:extLst>
          </p:nvPr>
        </p:nvGraphicFramePr>
        <p:xfrm>
          <a:off x="2411760" y="2197193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2454" name="Equation" r:id="rId10" imgW="1739880" imgH="469800" progId="Equation.DSMT4">
                  <p:embed/>
                </p:oleObj>
              </mc:Choice>
              <mc:Fallback>
                <p:oleObj name="Equation" r:id="rId10" imgW="1739880" imgH="469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2197193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01834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4000" b="1" dirty="0"/>
              <a:t>Proof.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471BE83-8868-4821-88C1-2FD330F3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DC09E461-AF2E-4D6B-A727-5959504B1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504F5920-BD60-4132-A938-40FAB606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3" name="Объект 32">
            <a:extLst>
              <a:ext uri="{FF2B5EF4-FFF2-40B4-BE49-F238E27FC236}">
                <a16:creationId xmlns:a16="http://schemas.microsoft.com/office/drawing/2014/main" id="{9069A0B6-97E9-4283-967A-362188BD1D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600" y="1049528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4396" name="Equation" r:id="rId4" imgW="1739880" imgH="469800" progId="Equation.DSMT4">
                  <p:embed/>
                </p:oleObj>
              </mc:Choice>
              <mc:Fallback>
                <p:oleObj name="Equation" r:id="rId4" imgW="1739880" imgH="469800" progId="Equation.DSMT4">
                  <p:embed/>
                  <p:pic>
                    <p:nvPicPr>
                      <p:cNvPr id="33" name="Объект 32">
                        <a:extLst>
                          <a:ext uri="{FF2B5EF4-FFF2-40B4-BE49-F238E27FC236}">
                            <a16:creationId xmlns:a16="http://schemas.microsoft.com/office/drawing/2014/main" id="{9069A0B6-97E9-4283-967A-362188BD1D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049528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Объект 33">
            <a:extLst>
              <a:ext uri="{FF2B5EF4-FFF2-40B4-BE49-F238E27FC236}">
                <a16:creationId xmlns:a16="http://schemas.microsoft.com/office/drawing/2014/main" id="{F43D505E-6B78-40AF-9F27-E2D38C6E6A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9478" y="1124744"/>
          <a:ext cx="1698954" cy="105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4397" name="Equation" r:id="rId6" imgW="698197" imgH="444307" progId="Equation.DSMT4">
                  <p:embed/>
                </p:oleObj>
              </mc:Choice>
              <mc:Fallback>
                <p:oleObj name="Equation" r:id="rId6" imgW="698197" imgH="444307" progId="Equation.DSMT4">
                  <p:embed/>
                  <p:pic>
                    <p:nvPicPr>
                      <p:cNvPr id="34" name="Объект 33">
                        <a:extLst>
                          <a:ext uri="{FF2B5EF4-FFF2-40B4-BE49-F238E27FC236}">
                            <a16:creationId xmlns:a16="http://schemas.microsoft.com/office/drawing/2014/main" id="{F43D505E-6B78-40AF-9F27-E2D38C6E6A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9478" y="1124744"/>
                        <a:ext cx="1698954" cy="1059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415840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4000" b="1" dirty="0"/>
              <a:t>Proof.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get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471BE83-8868-4821-88C1-2FD330F3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DC09E461-AF2E-4D6B-A727-5959504B1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504F5920-BD60-4132-A938-40FAB606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023A5445-6B47-4EE3-AB64-FC1E93A3D4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7841" y="2825750"/>
          <a:ext cx="5238747" cy="13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5425" name="Equation" r:id="rId4" imgW="2095200" imgH="545760" progId="Equation.DSMT4">
                  <p:embed/>
                </p:oleObj>
              </mc:Choice>
              <mc:Fallback>
                <p:oleObj name="Equation" r:id="rId4" imgW="2095200" imgH="54576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023A5445-6B47-4EE3-AB64-FC1E93A3D4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841" y="2825750"/>
                        <a:ext cx="5238747" cy="13953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Объект 32">
            <a:extLst>
              <a:ext uri="{FF2B5EF4-FFF2-40B4-BE49-F238E27FC236}">
                <a16:creationId xmlns:a16="http://schemas.microsoft.com/office/drawing/2014/main" id="{9069A0B6-97E9-4283-967A-362188BD1D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600" y="1049528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5426" name="Equation" r:id="rId6" imgW="1739880" imgH="469800" progId="Equation.DSMT4">
                  <p:embed/>
                </p:oleObj>
              </mc:Choice>
              <mc:Fallback>
                <p:oleObj name="Equation" r:id="rId6" imgW="1739880" imgH="469800" progId="Equation.DSMT4">
                  <p:embed/>
                  <p:pic>
                    <p:nvPicPr>
                      <p:cNvPr id="33" name="Объект 32">
                        <a:extLst>
                          <a:ext uri="{FF2B5EF4-FFF2-40B4-BE49-F238E27FC236}">
                            <a16:creationId xmlns:a16="http://schemas.microsoft.com/office/drawing/2014/main" id="{9069A0B6-97E9-4283-967A-362188BD1D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049528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Объект 33">
            <a:extLst>
              <a:ext uri="{FF2B5EF4-FFF2-40B4-BE49-F238E27FC236}">
                <a16:creationId xmlns:a16="http://schemas.microsoft.com/office/drawing/2014/main" id="{F43D505E-6B78-40AF-9F27-E2D38C6E6A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9478" y="1124744"/>
          <a:ext cx="1698954" cy="105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5427" name="Equation" r:id="rId8" imgW="698197" imgH="444307" progId="Equation.DSMT4">
                  <p:embed/>
                </p:oleObj>
              </mc:Choice>
              <mc:Fallback>
                <p:oleObj name="Equation" r:id="rId8" imgW="698197" imgH="444307" progId="Equation.DSMT4">
                  <p:embed/>
                  <p:pic>
                    <p:nvPicPr>
                      <p:cNvPr id="34" name="Объект 33">
                        <a:extLst>
                          <a:ext uri="{FF2B5EF4-FFF2-40B4-BE49-F238E27FC236}">
                            <a16:creationId xmlns:a16="http://schemas.microsoft.com/office/drawing/2014/main" id="{F43D505E-6B78-40AF-9F27-E2D38C6E6A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9478" y="1124744"/>
                        <a:ext cx="1698954" cy="1059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10194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4000" b="1" dirty="0"/>
              <a:t>Proof.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get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471BE83-8868-4821-88C1-2FD330F3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DC09E461-AF2E-4D6B-A727-5959504B1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504F5920-BD60-4132-A938-40FAB606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023A5445-6B47-4EE3-AB64-FC1E93A3D4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47841" y="2825750"/>
          <a:ext cx="5238747" cy="13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6454" name="Equation" r:id="rId4" imgW="2095200" imgH="545760" progId="Equation.DSMT4">
                  <p:embed/>
                </p:oleObj>
              </mc:Choice>
              <mc:Fallback>
                <p:oleObj name="Equation" r:id="rId4" imgW="2095200" imgH="54576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023A5445-6B47-4EE3-AB64-FC1E93A3D4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841" y="2825750"/>
                        <a:ext cx="5238747" cy="13953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Объект 32">
            <a:extLst>
              <a:ext uri="{FF2B5EF4-FFF2-40B4-BE49-F238E27FC236}">
                <a16:creationId xmlns:a16="http://schemas.microsoft.com/office/drawing/2014/main" id="{9069A0B6-97E9-4283-967A-362188BD1D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600" y="1049528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6455" name="Equation" r:id="rId6" imgW="1739880" imgH="469800" progId="Equation.DSMT4">
                  <p:embed/>
                </p:oleObj>
              </mc:Choice>
              <mc:Fallback>
                <p:oleObj name="Equation" r:id="rId6" imgW="1739880" imgH="469800" progId="Equation.DSMT4">
                  <p:embed/>
                  <p:pic>
                    <p:nvPicPr>
                      <p:cNvPr id="33" name="Объект 32">
                        <a:extLst>
                          <a:ext uri="{FF2B5EF4-FFF2-40B4-BE49-F238E27FC236}">
                            <a16:creationId xmlns:a16="http://schemas.microsoft.com/office/drawing/2014/main" id="{9069A0B6-97E9-4283-967A-362188BD1D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049528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Объект 33">
            <a:extLst>
              <a:ext uri="{FF2B5EF4-FFF2-40B4-BE49-F238E27FC236}">
                <a16:creationId xmlns:a16="http://schemas.microsoft.com/office/drawing/2014/main" id="{F43D505E-6B78-40AF-9F27-E2D38C6E6A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9478" y="1124744"/>
          <a:ext cx="1698954" cy="105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6456" name="Equation" r:id="rId8" imgW="698197" imgH="444307" progId="Equation.DSMT4">
                  <p:embed/>
                </p:oleObj>
              </mc:Choice>
              <mc:Fallback>
                <p:oleObj name="Equation" r:id="rId8" imgW="698197" imgH="444307" progId="Equation.DSMT4">
                  <p:embed/>
                  <p:pic>
                    <p:nvPicPr>
                      <p:cNvPr id="34" name="Объект 33">
                        <a:extLst>
                          <a:ext uri="{FF2B5EF4-FFF2-40B4-BE49-F238E27FC236}">
                            <a16:creationId xmlns:a16="http://schemas.microsoft.com/office/drawing/2014/main" id="{F43D505E-6B78-40AF-9F27-E2D38C6E6A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9478" y="1124744"/>
                        <a:ext cx="1698954" cy="1059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9B084E7A-B8A7-4BE0-8164-96339C8034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83768" y="4581128"/>
          <a:ext cx="4174471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6457" name="Equation" r:id="rId10" imgW="1752600" imgH="254000" progId="Equation.DSMT4">
                  <p:embed/>
                </p:oleObj>
              </mc:Choice>
              <mc:Fallback>
                <p:oleObj name="Equation" r:id="rId10" imgW="1752600" imgH="254000" progId="Equation.DSMT4">
                  <p:embed/>
                  <p:pic>
                    <p:nvPicPr>
                      <p:cNvPr id="35" name="Объект 34">
                        <a:extLst>
                          <a:ext uri="{FF2B5EF4-FFF2-40B4-BE49-F238E27FC236}">
                            <a16:creationId xmlns:a16="http://schemas.microsoft.com/office/drawing/2014/main" id="{9B084E7A-B8A7-4BE0-8164-96339C8034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4581128"/>
                        <a:ext cx="4174471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48337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4000" b="1" dirty="0"/>
              <a:t>Proof.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 get</a:t>
            </a: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Conclusion?</a:t>
            </a: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</a:t>
            </a:r>
            <a:r>
              <a:rPr lang="en-US" dirty="0"/>
              <a:t>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471BE83-8868-4821-88C1-2FD330F37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DC09E461-AF2E-4D6B-A727-5959504B1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6">
            <a:extLst>
              <a:ext uri="{FF2B5EF4-FFF2-40B4-BE49-F238E27FC236}">
                <a16:creationId xmlns:a16="http://schemas.microsoft.com/office/drawing/2014/main" id="{504F5920-BD60-4132-A938-40FAB606C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023A5445-6B47-4EE3-AB64-FC1E93A3D4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563373"/>
              </p:ext>
            </p:extLst>
          </p:nvPr>
        </p:nvGraphicFramePr>
        <p:xfrm>
          <a:off x="1747841" y="2825750"/>
          <a:ext cx="5238747" cy="13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431" name="Equation" r:id="rId4" imgW="2095200" imgH="545760" progId="Equation.DSMT4">
                  <p:embed/>
                </p:oleObj>
              </mc:Choice>
              <mc:Fallback>
                <p:oleObj name="Equation" r:id="rId4" imgW="2095200" imgH="5457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7841" y="2825750"/>
                        <a:ext cx="5238747" cy="13953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Объект 32">
            <a:extLst>
              <a:ext uri="{FF2B5EF4-FFF2-40B4-BE49-F238E27FC236}">
                <a16:creationId xmlns:a16="http://schemas.microsoft.com/office/drawing/2014/main" id="{9069A0B6-97E9-4283-967A-362188BD1D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112019"/>
              </p:ext>
            </p:extLst>
          </p:nvPr>
        </p:nvGraphicFramePr>
        <p:xfrm>
          <a:off x="971600" y="1049528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432" name="Equation" r:id="rId6" imgW="1739880" imgH="469800" progId="Equation.DSMT4">
                  <p:embed/>
                </p:oleObj>
              </mc:Choice>
              <mc:Fallback>
                <p:oleObj name="Equation" r:id="rId6" imgW="1739880" imgH="469800" progId="Equation.DSMT4">
                  <p:embed/>
                  <p:pic>
                    <p:nvPicPr>
                      <p:cNvPr id="32" name="Объект 31">
                        <a:extLst>
                          <a:ext uri="{FF2B5EF4-FFF2-40B4-BE49-F238E27FC236}">
                            <a16:creationId xmlns:a16="http://schemas.microsoft.com/office/drawing/2014/main" id="{56A41DFF-268C-4854-9B5E-5E38982703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049528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Объект 33">
            <a:extLst>
              <a:ext uri="{FF2B5EF4-FFF2-40B4-BE49-F238E27FC236}">
                <a16:creationId xmlns:a16="http://schemas.microsoft.com/office/drawing/2014/main" id="{F43D505E-6B78-40AF-9F27-E2D38C6E6A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3879275"/>
              </p:ext>
            </p:extLst>
          </p:nvPr>
        </p:nvGraphicFramePr>
        <p:xfrm>
          <a:off x="6239478" y="1124744"/>
          <a:ext cx="1698954" cy="105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433" name="Equation" r:id="rId8" imgW="698197" imgH="444307" progId="Equation.DSMT4">
                  <p:embed/>
                </p:oleObj>
              </mc:Choice>
              <mc:Fallback>
                <p:oleObj name="Equation" r:id="rId8" imgW="698197" imgH="444307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2A6EBF54-EDA1-44B7-A35B-32144761FA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39478" y="1124744"/>
                        <a:ext cx="1698954" cy="1059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9B084E7A-B8A7-4BE0-8164-96339C8034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269370"/>
              </p:ext>
            </p:extLst>
          </p:nvPr>
        </p:nvGraphicFramePr>
        <p:xfrm>
          <a:off x="2483768" y="4581128"/>
          <a:ext cx="4174471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1434" name="Equation" r:id="rId10" imgW="1752600" imgH="254000" progId="Equation.DSMT4">
                  <p:embed/>
                </p:oleObj>
              </mc:Choice>
              <mc:Fallback>
                <p:oleObj name="Equation" r:id="rId10" imgW="1752600" imgH="254000" progId="Equation.DSMT4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39ADE42D-05C6-4474-A7CC-CE7C805207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4581128"/>
                        <a:ext cx="4174471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70163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Characteristic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08520" y="901978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Equation in new variables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E60B1080-D1BB-4E32-820C-3D4B76CE13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1196752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7468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E60B1080-D1BB-4E32-820C-3D4B76CE13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196752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9B09C389-348C-454E-AB8A-9AE7F1F5AA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2060848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7469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9B09C389-348C-454E-AB8A-9AE7F1F5AA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060848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4241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Characteristic equation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08520" y="901978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Equation in new variables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>
              <a:buNone/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8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800" b="1" i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 general solution of the equation</a:t>
            </a:r>
          </a:p>
          <a:p>
            <a:pPr marL="0" indent="0" algn="ctr">
              <a:buNone/>
            </a:pP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then the function 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800" b="1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satisfies the equation</a:t>
            </a:r>
            <a:endParaRPr lang="ru-RU" sz="28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E60B1080-D1BB-4E32-820C-3D4B76CE13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1431400"/>
              </p:ext>
            </p:extLst>
          </p:nvPr>
        </p:nvGraphicFramePr>
        <p:xfrm>
          <a:off x="1331640" y="1196752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482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22" name="Объект 21">
                        <a:extLst>
                          <a:ext uri="{FF2B5EF4-FFF2-40B4-BE49-F238E27FC236}">
                            <a16:creationId xmlns:a16="http://schemas.microsoft.com/office/drawing/2014/main" id="{B1EDA004-CC84-41DD-9C11-E5E29DB986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1196752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>
            <a:extLst>
              <a:ext uri="{FF2B5EF4-FFF2-40B4-BE49-F238E27FC236}">
                <a16:creationId xmlns:a16="http://schemas.microsoft.com/office/drawing/2014/main" id="{9B09C389-348C-454E-AB8A-9AE7F1F5AA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990145"/>
              </p:ext>
            </p:extLst>
          </p:nvPr>
        </p:nvGraphicFramePr>
        <p:xfrm>
          <a:off x="1835696" y="2060848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483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D6C96403-6570-4829-BD29-2668E29B4E3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2060848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569C76F6-368E-4A7D-BFAA-4C151B21329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9929176"/>
              </p:ext>
            </p:extLst>
          </p:nvPr>
        </p:nvGraphicFramePr>
        <p:xfrm>
          <a:off x="2515834" y="4293096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484" name="Equation" r:id="rId8" imgW="1739880" imgH="469800" progId="Equation.DSMT4">
                  <p:embed/>
                </p:oleObj>
              </mc:Choice>
              <mc:Fallback>
                <p:oleObj name="Equation" r:id="rId8" imgW="1739880" imgH="469800" progId="Equation.DSMT4">
                  <p:embed/>
                  <p:pic>
                    <p:nvPicPr>
                      <p:cNvPr id="32" name="Объект 31">
                        <a:extLst>
                          <a:ext uri="{FF2B5EF4-FFF2-40B4-BE49-F238E27FC236}">
                            <a16:creationId xmlns:a16="http://schemas.microsoft.com/office/drawing/2014/main" id="{56A41DFF-268C-4854-9B5E-5E38982703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834" y="4293096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05F9756E-8ED5-424A-9237-4621007B41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9782763"/>
              </p:ext>
            </p:extLst>
          </p:nvPr>
        </p:nvGraphicFramePr>
        <p:xfrm>
          <a:off x="2483768" y="5860181"/>
          <a:ext cx="4174471" cy="665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3485" name="Equation" r:id="rId10" imgW="1752600" imgH="254000" progId="Equation.DSMT4">
                  <p:embed/>
                </p:oleObj>
              </mc:Choice>
              <mc:Fallback>
                <p:oleObj name="Equation" r:id="rId10" imgW="1752600" imgH="254000" progId="Equation.DSMT4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39ADE42D-05C6-4474-A7CC-CE7C805207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5860181"/>
                        <a:ext cx="4174471" cy="6651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87989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Classification of equations.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equation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79CE96A-9882-499E-AB86-17F1CAB631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5834" y="1556792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486" name="Equation" r:id="rId4" imgW="1739880" imgH="469800" progId="Equation.DSMT4">
                  <p:embed/>
                </p:oleObj>
              </mc:Choice>
              <mc:Fallback>
                <p:oleObj name="Equation" r:id="rId4" imgW="1739880" imgH="4698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379CE96A-9882-499E-AB86-17F1CAB63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834" y="1556792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3589DB79-5327-45C8-8669-2C892F44B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FD22B3C3-B3B2-4F66-B307-0EAA809ED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1349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Classification of equations.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equation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How we can analyze it?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79CE96A-9882-499E-AB86-17F1CAB631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5834" y="1556792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510" name="Equation" r:id="rId4" imgW="1739880" imgH="469800" progId="Equation.DSMT4">
                  <p:embed/>
                </p:oleObj>
              </mc:Choice>
              <mc:Fallback>
                <p:oleObj name="Equation" r:id="rId4" imgW="1739880" imgH="4698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379CE96A-9882-499E-AB86-17F1CAB63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834" y="1556792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3589DB79-5327-45C8-8669-2C892F44B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FD22B3C3-B3B2-4F66-B307-0EAA809ED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169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What do we know</a:t>
            </a:r>
            <a:r>
              <a:rPr lang="ru-RU" sz="3600" b="1" dirty="0"/>
              <a:t>?</a:t>
            </a:r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270070" y="762001"/>
            <a:ext cx="8603860" cy="5959471"/>
          </a:xfrm>
        </p:spPr>
        <p:txBody>
          <a:bodyPr>
            <a:noAutofit/>
          </a:bodyPr>
          <a:lstStyle/>
          <a:p>
            <a:endParaRPr lang="ru-RU" sz="1400" b="1" dirty="0">
              <a:solidFill>
                <a:srgbClr val="7030A0"/>
              </a:solidFill>
            </a:endParaRPr>
          </a:p>
          <a:p>
            <a:pPr algn="just"/>
            <a:r>
              <a:rPr lang="en-US" sz="2800" dirty="0"/>
              <a:t>Partial differential equations are extensions of the ordinary differential equations to the case where unknown function depends from many variables </a:t>
            </a:r>
          </a:p>
          <a:p>
            <a:pPr algn="just"/>
            <a:endParaRPr lang="en-US" sz="2800" dirty="0"/>
          </a:p>
          <a:p>
            <a:pPr algn="just"/>
            <a:r>
              <a:rPr lang="en-US" sz="2800" b="1" dirty="0"/>
              <a:t>Partial differential equations are mathematical models of many physical (and not only physical) phenomena</a:t>
            </a:r>
          </a:p>
          <a:p>
            <a:pPr algn="just"/>
            <a:endParaRPr lang="en-US" sz="1600" dirty="0"/>
          </a:p>
          <a:p>
            <a:pPr marL="0" indent="0" algn="just">
              <a:buNone/>
            </a:pPr>
            <a:endParaRPr lang="en-US" sz="1200" dirty="0"/>
          </a:p>
          <a:p>
            <a:pPr algn="just"/>
            <a:endParaRPr lang="en-US" sz="12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endParaRPr lang="ru-RU" sz="1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 algn="just">
              <a:spcBef>
                <a:spcPts val="600"/>
              </a:spcBef>
              <a:buNone/>
            </a:pPr>
            <a:r>
              <a:rPr lang="en-US" sz="2400" dirty="0"/>
              <a:t>                                        </a:t>
            </a: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2697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Classification of equations.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equation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How we can analyze it?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79CE96A-9882-499E-AB86-17F1CAB631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5834" y="1556792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538" name="Equation" r:id="rId4" imgW="1739880" imgH="469800" progId="Equation.DSMT4">
                  <p:embed/>
                </p:oleObj>
              </mc:Choice>
              <mc:Fallback>
                <p:oleObj name="Equation" r:id="rId4" imgW="1739880" imgH="4698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379CE96A-9882-499E-AB86-17F1CAB63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834" y="1556792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3589DB79-5327-45C8-8669-2C892F44B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73EE1FEC-5754-4D14-9C4D-174AE73FCD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77732" y="3205305"/>
          <a:ext cx="3938484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539" name="Equation" r:id="rId6" imgW="1511280" imgH="495000" progId="Equation.DSMT4">
                  <p:embed/>
                </p:oleObj>
              </mc:Choice>
              <mc:Fallback>
                <p:oleObj name="Equation" r:id="rId6" imgW="1511280" imgH="495000" progId="Equation.DSMT4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73EE1FEC-5754-4D14-9C4D-174AE73FCD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7732" y="3205305"/>
                        <a:ext cx="3938484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FD22B3C3-B3B2-4F66-B307-0EAA809ED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0640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Classification of equations.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equation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How we can analyze it?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Conclusion?</a:t>
            </a: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79CE96A-9882-499E-AB86-17F1CAB631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5834" y="1556792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562" name="Equation" r:id="rId4" imgW="1739880" imgH="469800" progId="Equation.DSMT4">
                  <p:embed/>
                </p:oleObj>
              </mc:Choice>
              <mc:Fallback>
                <p:oleObj name="Equation" r:id="rId4" imgW="1739880" imgH="4698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379CE96A-9882-499E-AB86-17F1CAB631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834" y="1556792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3589DB79-5327-45C8-8669-2C892F44B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73EE1FEC-5754-4D14-9C4D-174AE73FCD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77732" y="3205305"/>
          <a:ext cx="3938484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1563" name="Equation" r:id="rId6" imgW="1511280" imgH="495000" progId="Equation.DSMT4">
                  <p:embed/>
                </p:oleObj>
              </mc:Choice>
              <mc:Fallback>
                <p:oleObj name="Equation" r:id="rId6" imgW="1511280" imgH="495000" progId="Equation.DSMT4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73EE1FEC-5754-4D14-9C4D-174AE73FCD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7732" y="3205305"/>
                        <a:ext cx="3938484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FD22B3C3-B3B2-4F66-B307-0EAA809ED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9254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80134"/>
          </a:xfrm>
        </p:spPr>
        <p:txBody>
          <a:bodyPr>
            <a:normAutofit/>
          </a:bodyPr>
          <a:lstStyle/>
          <a:p>
            <a:r>
              <a:rPr lang="en-US" sz="4000" b="1" dirty="0"/>
              <a:t>Classification of equations.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2557" y="1124743"/>
            <a:ext cx="9144000" cy="56046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equation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How we can analyze it?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Conclusion?</a:t>
            </a:r>
          </a:p>
          <a:p>
            <a:pPr marL="0" indent="0" algn="ctr">
              <a:buNone/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Result depends from the sigh of the value</a:t>
            </a:r>
          </a:p>
          <a:p>
            <a:pPr marL="0" indent="0" algn="ctr">
              <a:buNone/>
            </a:pP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latin typeface="Times New Roman" panose="02020603050405020304" pitchFamily="18" charset="0"/>
              </a:rPr>
              <a:t>that is called the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discriminant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29210" indent="0" algn="ctr">
              <a:spcAft>
                <a:spcPts val="0"/>
              </a:spcAft>
              <a:buNone/>
              <a:tabLst>
                <a:tab pos="1350645" algn="l"/>
                <a:tab pos="3420745" algn="l"/>
              </a:tabLst>
            </a:pPr>
            <a:endParaRPr lang="ru-RU" sz="2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17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379CE96A-9882-499E-AB86-17F1CAB631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3798347"/>
              </p:ext>
            </p:extLst>
          </p:nvPr>
        </p:nvGraphicFramePr>
        <p:xfrm>
          <a:off x="2515834" y="1556792"/>
          <a:ext cx="4185355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4495" name="Equation" r:id="rId4" imgW="1739880" imgH="469800" progId="Equation.DSMT4">
                  <p:embed/>
                </p:oleObj>
              </mc:Choice>
              <mc:Fallback>
                <p:oleObj name="Equation" r:id="rId4" imgW="1739880" imgH="4698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569C76F6-368E-4A7D-BFAA-4C151B21329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834" y="1556792"/>
                        <a:ext cx="4185355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>
            <a:extLst>
              <a:ext uri="{FF2B5EF4-FFF2-40B4-BE49-F238E27FC236}">
                <a16:creationId xmlns:a16="http://schemas.microsoft.com/office/drawing/2014/main" id="{3589DB79-5327-45C8-8669-2C892F44B8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id="{73EE1FEC-5754-4D14-9C4D-174AE73FCD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975247"/>
              </p:ext>
            </p:extLst>
          </p:nvPr>
        </p:nvGraphicFramePr>
        <p:xfrm>
          <a:off x="2577732" y="3205305"/>
          <a:ext cx="3938484" cy="11597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4496" name="Equation" r:id="rId6" imgW="1511280" imgH="495000" progId="Equation.DSMT4">
                  <p:embed/>
                </p:oleObj>
              </mc:Choice>
              <mc:Fallback>
                <p:oleObj name="Equation" r:id="rId6" imgW="1511280" imgH="495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7732" y="3205305"/>
                        <a:ext cx="3938484" cy="115979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4">
            <a:extLst>
              <a:ext uri="{FF2B5EF4-FFF2-40B4-BE49-F238E27FC236}">
                <a16:creationId xmlns:a16="http://schemas.microsoft.com/office/drawing/2014/main" id="{FD22B3C3-B3B2-4F66-B307-0EAA809ED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2" name="Объект 11">
            <a:extLst>
              <a:ext uri="{FF2B5EF4-FFF2-40B4-BE49-F238E27FC236}">
                <a16:creationId xmlns:a16="http://schemas.microsoft.com/office/drawing/2014/main" id="{FFE1A060-F504-4A9D-B215-AAC114DC35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4283331"/>
              </p:ext>
            </p:extLst>
          </p:nvPr>
        </p:nvGraphicFramePr>
        <p:xfrm>
          <a:off x="3622675" y="5517232"/>
          <a:ext cx="1974850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4497" name="Equation" r:id="rId8" imgW="939600" imgH="241200" progId="Equation.DSMT4">
                  <p:embed/>
                </p:oleObj>
              </mc:Choice>
              <mc:Fallback>
                <p:oleObj name="Equation" r:id="rId8" imgW="939600" imgH="241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2675" y="5517232"/>
                        <a:ext cx="1974850" cy="5699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20219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Classification of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850724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</a:t>
            </a:r>
          </a:p>
          <a:p>
            <a:pPr marL="0" indent="0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</a:t>
            </a: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4020C5F9-FF68-4D7D-9581-D2906A417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38DAF67E-F5D5-406F-9FA5-0988F00217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2081" y="819622"/>
          <a:ext cx="676630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2582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38DAF67E-F5D5-406F-9FA5-0988F00217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81" y="819622"/>
                        <a:ext cx="6766303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366365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Classification of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850724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</a:t>
            </a:r>
          </a:p>
          <a:p>
            <a:pPr marL="0" indent="0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 equation is called </a:t>
            </a:r>
            <a:r>
              <a:rPr lang="en-US" sz="2800" b="1" dirty="0">
                <a:solidFill>
                  <a:srgbClr val="FF00FF"/>
                </a:solidFill>
                <a:latin typeface="Times New Roman" panose="02020603050405020304" pitchFamily="18" charset="0"/>
              </a:rPr>
              <a:t>hyperboli</a:t>
            </a:r>
            <a:r>
              <a:rPr lang="en-US" sz="2800" b="1" dirty="0">
                <a:latin typeface="Times New Roman" panose="02020603050405020304" pitchFamily="18" charset="0"/>
              </a:rPr>
              <a:t>c if  </a:t>
            </a:r>
          </a:p>
          <a:p>
            <a:pPr marL="0" indent="0">
              <a:buNone/>
            </a:pPr>
            <a:r>
              <a:rPr lang="en-US" sz="2800" b="1" dirty="0">
                <a:solidFill>
                  <a:srgbClr val="00B0F0"/>
                </a:solidFill>
                <a:latin typeface="Times New Roman" panose="02020603050405020304" pitchFamily="18" charset="0"/>
              </a:rPr>
              <a:t>                                           parabolic </a:t>
            </a:r>
            <a:r>
              <a:rPr lang="en-US" sz="2800" b="1" dirty="0">
                <a:latin typeface="Times New Roman" panose="02020603050405020304" pitchFamily="18" charset="0"/>
              </a:rPr>
              <a:t>if </a:t>
            </a:r>
          </a:p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</a:rPr>
              <a:t>				  and </a:t>
            </a:r>
            <a:r>
              <a:rPr 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elliptic</a:t>
            </a:r>
            <a:r>
              <a:rPr lang="en-US" sz="2800" b="1" dirty="0">
                <a:latin typeface="Times New Roman" panose="02020603050405020304" pitchFamily="18" charset="0"/>
              </a:rPr>
              <a:t> if  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i="1" baseline="-25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4020C5F9-FF68-4D7D-9581-D2906A417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FAE889D-BD9B-4FCE-9821-3F2D7B793D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4506831"/>
              </p:ext>
            </p:extLst>
          </p:nvPr>
        </p:nvGraphicFramePr>
        <p:xfrm>
          <a:off x="6228184" y="1977589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618" name="Equation" r:id="rId4" imgW="952087" imgH="241195" progId="Equation.DSMT4">
                  <p:embed/>
                </p:oleObj>
              </mc:Choice>
              <mc:Fallback>
                <p:oleObj name="Equation" r:id="rId4" imgW="952087" imgH="241195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FAE889D-BD9B-4FCE-9821-3F2D7B793D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1977589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135F9C24-04AC-4AF3-A9EC-D860B30D7D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6802" y="2481645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619" name="Equation" r:id="rId6" imgW="952200" imgH="241200" progId="Equation.DSMT4">
                  <p:embed/>
                </p:oleObj>
              </mc:Choice>
              <mc:Fallback>
                <p:oleObj name="Equation" r:id="rId6" imgW="952200" imgH="24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135F9C24-04AC-4AF3-A9EC-D860B30D7D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6802" y="2481645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3AB96217-F859-45A8-B4D5-9129991CDD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1346482"/>
              </p:ext>
            </p:extLst>
          </p:nvPr>
        </p:nvGraphicFramePr>
        <p:xfrm>
          <a:off x="6017468" y="2985641"/>
          <a:ext cx="18669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620" name="Equation" r:id="rId8" imgW="914400" imgH="241200" progId="Equation.DSMT4">
                  <p:embed/>
                </p:oleObj>
              </mc:Choice>
              <mc:Fallback>
                <p:oleObj name="Equation" r:id="rId8" imgW="914400" imgH="24120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3AB96217-F859-45A8-B4D5-9129991CDD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7468" y="2985641"/>
                        <a:ext cx="1866900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38DAF67E-F5D5-406F-9FA5-0988F00217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2081" y="819622"/>
          <a:ext cx="676630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3621" name="Equation" r:id="rId10" imgW="2806700" imgH="279400" progId="Equation.DSMT4">
                  <p:embed/>
                </p:oleObj>
              </mc:Choice>
              <mc:Fallback>
                <p:oleObj name="Equation" r:id="rId10" imgW="2806700" imgH="2794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38DAF67E-F5D5-406F-9FA5-0988F00217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81" y="819622"/>
                        <a:ext cx="6766303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35957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Classification of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850724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</a:t>
            </a:r>
          </a:p>
          <a:p>
            <a:pPr marL="0" indent="0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The equation is called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</a:rPr>
              <a:t>hyperboli</a:t>
            </a:r>
            <a:r>
              <a:rPr lang="en-US" sz="2800" dirty="0">
                <a:latin typeface="Times New Roman" panose="02020603050405020304" pitchFamily="18" charset="0"/>
              </a:rPr>
              <a:t>c if 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</a:rPr>
              <a:t>                                           parabolic </a:t>
            </a:r>
            <a:r>
              <a:rPr lang="en-US" sz="2800" dirty="0">
                <a:latin typeface="Times New Roman" panose="02020603050405020304" pitchFamily="18" charset="0"/>
              </a:rPr>
              <a:t>if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</a:rPr>
              <a:t>				  and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elliptic</a:t>
            </a:r>
            <a:r>
              <a:rPr lang="en-US" sz="2800" dirty="0">
                <a:latin typeface="Times New Roman" panose="02020603050405020304" pitchFamily="18" charset="0"/>
              </a:rPr>
              <a:t> if  </a:t>
            </a:r>
          </a:p>
          <a:p>
            <a:pPr marL="0" indent="0">
              <a:buNone/>
            </a:pPr>
            <a:r>
              <a:rPr lang="en-US" sz="2400" u="sng" dirty="0">
                <a:latin typeface="Times New Roman" panose="02020603050405020304" pitchFamily="18" charset="0"/>
              </a:rPr>
              <a:t>Remark</a:t>
            </a:r>
            <a:r>
              <a:rPr lang="en-US" sz="2400" dirty="0">
                <a:latin typeface="Times New Roman" panose="02020603050405020304" pitchFamily="18" charset="0"/>
              </a:rPr>
              <a:t>. For the equations with variable coefficients the equation can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             have the different type at the different points.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i="1" baseline="-25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4020C5F9-FF68-4D7D-9581-D2906A417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FAE889D-BD9B-4FCE-9821-3F2D7B793D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53399" y="1977589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642" name="Equation" r:id="rId4" imgW="952087" imgH="241195" progId="Equation.DSMT4">
                  <p:embed/>
                </p:oleObj>
              </mc:Choice>
              <mc:Fallback>
                <p:oleObj name="Equation" r:id="rId4" imgW="952087" imgH="241195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FAE889D-BD9B-4FCE-9821-3F2D7B793D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3399" y="1977589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135F9C24-04AC-4AF3-A9EC-D860B30D7D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6802" y="2481645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643" name="Equation" r:id="rId6" imgW="952200" imgH="241200" progId="Equation.DSMT4">
                  <p:embed/>
                </p:oleObj>
              </mc:Choice>
              <mc:Fallback>
                <p:oleObj name="Equation" r:id="rId6" imgW="952200" imgH="24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135F9C24-04AC-4AF3-A9EC-D860B30D7D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6802" y="2481645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3AB96217-F859-45A8-B4D5-9129991CDD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4938" y="2985641"/>
          <a:ext cx="18669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644" name="Equation" r:id="rId8" imgW="914400" imgH="241200" progId="Equation.DSMT4">
                  <p:embed/>
                </p:oleObj>
              </mc:Choice>
              <mc:Fallback>
                <p:oleObj name="Equation" r:id="rId8" imgW="914400" imgH="24120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3AB96217-F859-45A8-B4D5-9129991CDD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4938" y="2985641"/>
                        <a:ext cx="1866900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38DAF67E-F5D5-406F-9FA5-0988F00217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2081" y="819622"/>
          <a:ext cx="676630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4645" name="Equation" r:id="rId10" imgW="2806700" imgH="279400" progId="Equation.DSMT4">
                  <p:embed/>
                </p:oleObj>
              </mc:Choice>
              <mc:Fallback>
                <p:oleObj name="Equation" r:id="rId10" imgW="2806700" imgH="2794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38DAF67E-F5D5-406F-9FA5-0988F00217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81" y="819622"/>
                        <a:ext cx="6766303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1486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Classification of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850724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</a:t>
            </a:r>
          </a:p>
          <a:p>
            <a:pPr marL="0" indent="0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The equation is called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</a:rPr>
              <a:t>hyperboli</a:t>
            </a:r>
            <a:r>
              <a:rPr lang="en-US" sz="2800" dirty="0">
                <a:latin typeface="Times New Roman" panose="02020603050405020304" pitchFamily="18" charset="0"/>
              </a:rPr>
              <a:t>c if 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</a:rPr>
              <a:t>                                           parabolic </a:t>
            </a:r>
            <a:r>
              <a:rPr lang="en-US" sz="2800" dirty="0">
                <a:latin typeface="Times New Roman" panose="02020603050405020304" pitchFamily="18" charset="0"/>
              </a:rPr>
              <a:t>if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</a:rPr>
              <a:t>				  and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elliptic</a:t>
            </a:r>
            <a:r>
              <a:rPr lang="en-US" sz="2800" dirty="0">
                <a:latin typeface="Times New Roman" panose="02020603050405020304" pitchFamily="18" charset="0"/>
              </a:rPr>
              <a:t> if  </a:t>
            </a:r>
          </a:p>
          <a:p>
            <a:pPr marL="0" indent="0">
              <a:buNone/>
            </a:pPr>
            <a:r>
              <a:rPr lang="en-US" sz="2400" u="sng" dirty="0">
                <a:latin typeface="Times New Roman" panose="02020603050405020304" pitchFamily="18" charset="0"/>
              </a:rPr>
              <a:t>Remark</a:t>
            </a:r>
            <a:r>
              <a:rPr lang="en-US" sz="2400" dirty="0">
                <a:latin typeface="Times New Roman" panose="02020603050405020304" pitchFamily="18" charset="0"/>
              </a:rPr>
              <a:t>. For the equations with variable coefficients the equation can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             have the different type at the different points.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is the type of the heat equation 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b="1" i="1" baseline="-25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b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="1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b="1" i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2400" i="1" baseline="-25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4020C5F9-FF68-4D7D-9581-D2906A417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FAE889D-BD9B-4FCE-9821-3F2D7B793D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53399" y="1977589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5666" name="Equation" r:id="rId4" imgW="952087" imgH="241195" progId="Equation.DSMT4">
                  <p:embed/>
                </p:oleObj>
              </mc:Choice>
              <mc:Fallback>
                <p:oleObj name="Equation" r:id="rId4" imgW="952087" imgH="241195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FAE889D-BD9B-4FCE-9821-3F2D7B793D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3399" y="1977589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135F9C24-04AC-4AF3-A9EC-D860B30D7D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6802" y="2481645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5667" name="Equation" r:id="rId6" imgW="952200" imgH="241200" progId="Equation.DSMT4">
                  <p:embed/>
                </p:oleObj>
              </mc:Choice>
              <mc:Fallback>
                <p:oleObj name="Equation" r:id="rId6" imgW="952200" imgH="24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135F9C24-04AC-4AF3-A9EC-D860B30D7D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6802" y="2481645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3AB96217-F859-45A8-B4D5-9129991CDD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4938" y="2985641"/>
          <a:ext cx="18669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5668" name="Equation" r:id="rId8" imgW="914400" imgH="241200" progId="Equation.DSMT4">
                  <p:embed/>
                </p:oleObj>
              </mc:Choice>
              <mc:Fallback>
                <p:oleObj name="Equation" r:id="rId8" imgW="914400" imgH="24120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3AB96217-F859-45A8-B4D5-9129991CDD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4938" y="2985641"/>
                        <a:ext cx="1866900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38DAF67E-F5D5-406F-9FA5-0988F00217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2081" y="819622"/>
          <a:ext cx="676630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5669" name="Equation" r:id="rId10" imgW="2806700" imgH="279400" progId="Equation.DSMT4">
                  <p:embed/>
                </p:oleObj>
              </mc:Choice>
              <mc:Fallback>
                <p:oleObj name="Equation" r:id="rId10" imgW="2806700" imgH="2794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38DAF67E-F5D5-406F-9FA5-0988F00217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81" y="819622"/>
                        <a:ext cx="6766303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89784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Classification of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850724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</a:t>
            </a:r>
          </a:p>
          <a:p>
            <a:pPr marL="0" indent="0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The equation is called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</a:rPr>
              <a:t>hyperboli</a:t>
            </a:r>
            <a:r>
              <a:rPr lang="en-US" sz="2800" dirty="0">
                <a:latin typeface="Times New Roman" panose="02020603050405020304" pitchFamily="18" charset="0"/>
              </a:rPr>
              <a:t>c if 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</a:rPr>
              <a:t>                                           parabolic </a:t>
            </a:r>
            <a:r>
              <a:rPr lang="en-US" sz="2800" dirty="0">
                <a:latin typeface="Times New Roman" panose="02020603050405020304" pitchFamily="18" charset="0"/>
              </a:rPr>
              <a:t>if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</a:rPr>
              <a:t>				  and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elliptic</a:t>
            </a:r>
            <a:r>
              <a:rPr lang="en-US" sz="2800" dirty="0">
                <a:latin typeface="Times New Roman" panose="02020603050405020304" pitchFamily="18" charset="0"/>
              </a:rPr>
              <a:t> if  </a:t>
            </a:r>
          </a:p>
          <a:p>
            <a:pPr marL="0" indent="0">
              <a:buNone/>
            </a:pPr>
            <a:r>
              <a:rPr lang="en-US" sz="2400" u="sng" dirty="0">
                <a:latin typeface="Times New Roman" panose="02020603050405020304" pitchFamily="18" charset="0"/>
              </a:rPr>
              <a:t>Remark</a:t>
            </a:r>
            <a:r>
              <a:rPr lang="en-US" sz="2400" dirty="0">
                <a:latin typeface="Times New Roman" panose="02020603050405020304" pitchFamily="18" charset="0"/>
              </a:rPr>
              <a:t>. For the equations with variable coefficients the equation can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             have the different type at the different points.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What is the type of the heat equation  </a:t>
            </a:r>
            <a:r>
              <a:rPr lang="en-US" sz="24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i="1" baseline="-25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i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en-US" sz="2400" b="1" i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is the type of the string vibration equation 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b="1" i="1" baseline="-25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b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="1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b="1" i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4020C5F9-FF68-4D7D-9581-D2906A417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FAE889D-BD9B-4FCE-9821-3F2D7B793D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53399" y="1977589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690" name="Equation" r:id="rId4" imgW="952087" imgH="241195" progId="Equation.DSMT4">
                  <p:embed/>
                </p:oleObj>
              </mc:Choice>
              <mc:Fallback>
                <p:oleObj name="Equation" r:id="rId4" imgW="952087" imgH="241195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FAE889D-BD9B-4FCE-9821-3F2D7B793D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3399" y="1977589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135F9C24-04AC-4AF3-A9EC-D860B30D7D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6802" y="2481645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691" name="Equation" r:id="rId6" imgW="952200" imgH="241200" progId="Equation.DSMT4">
                  <p:embed/>
                </p:oleObj>
              </mc:Choice>
              <mc:Fallback>
                <p:oleObj name="Equation" r:id="rId6" imgW="952200" imgH="24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135F9C24-04AC-4AF3-A9EC-D860B30D7D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6802" y="2481645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3AB96217-F859-45A8-B4D5-9129991CDD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34938" y="2985641"/>
          <a:ext cx="18669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692" name="Equation" r:id="rId8" imgW="914400" imgH="241200" progId="Equation.DSMT4">
                  <p:embed/>
                </p:oleObj>
              </mc:Choice>
              <mc:Fallback>
                <p:oleObj name="Equation" r:id="rId8" imgW="914400" imgH="24120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3AB96217-F859-45A8-B4D5-9129991CDD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4938" y="2985641"/>
                        <a:ext cx="1866900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38DAF67E-F5D5-406F-9FA5-0988F002170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2081" y="819622"/>
          <a:ext cx="676630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693" name="Equation" r:id="rId10" imgW="2806700" imgH="279400" progId="Equation.DSMT4">
                  <p:embed/>
                </p:oleObj>
              </mc:Choice>
              <mc:Fallback>
                <p:oleObj name="Equation" r:id="rId10" imgW="2806700" imgH="2794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38DAF67E-F5D5-406F-9FA5-0988F002170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81" y="819622"/>
                        <a:ext cx="6766303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824450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39552" y="-27384"/>
            <a:ext cx="8229600" cy="780134"/>
          </a:xfrm>
        </p:spPr>
        <p:txBody>
          <a:bodyPr>
            <a:normAutofit/>
          </a:bodyPr>
          <a:lstStyle/>
          <a:p>
            <a:r>
              <a:rPr lang="en-US" sz="3600" b="1" dirty="0"/>
              <a:t>Classification of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850724"/>
            <a:ext cx="9144000" cy="60486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</a:t>
            </a:r>
          </a:p>
          <a:p>
            <a:pPr marL="0" indent="0">
              <a:buNone/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The equation is called </a:t>
            </a:r>
            <a:r>
              <a:rPr lang="en-US" sz="2800" dirty="0">
                <a:solidFill>
                  <a:srgbClr val="FF00FF"/>
                </a:solidFill>
                <a:latin typeface="Times New Roman" panose="02020603050405020304" pitchFamily="18" charset="0"/>
              </a:rPr>
              <a:t>hyperboli</a:t>
            </a:r>
            <a:r>
              <a:rPr lang="en-US" sz="2800" dirty="0">
                <a:latin typeface="Times New Roman" panose="02020603050405020304" pitchFamily="18" charset="0"/>
              </a:rPr>
              <a:t>c if  </a:t>
            </a:r>
          </a:p>
          <a:p>
            <a:pPr marL="0" indent="0">
              <a:buNone/>
            </a:pPr>
            <a:r>
              <a:rPr lang="en-US" sz="2800" dirty="0">
                <a:solidFill>
                  <a:srgbClr val="00B0F0"/>
                </a:solidFill>
                <a:latin typeface="Times New Roman" panose="02020603050405020304" pitchFamily="18" charset="0"/>
              </a:rPr>
              <a:t>                                           parabolic </a:t>
            </a:r>
            <a:r>
              <a:rPr lang="en-US" sz="2800" dirty="0">
                <a:latin typeface="Times New Roman" panose="02020603050405020304" pitchFamily="18" charset="0"/>
              </a:rPr>
              <a:t>if 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</a:rPr>
              <a:t>				  and 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elliptic</a:t>
            </a:r>
            <a:r>
              <a:rPr lang="en-US" sz="2800" dirty="0">
                <a:latin typeface="Times New Roman" panose="02020603050405020304" pitchFamily="18" charset="0"/>
              </a:rPr>
              <a:t> if  </a:t>
            </a:r>
          </a:p>
          <a:p>
            <a:pPr marL="0" indent="0">
              <a:buNone/>
            </a:pPr>
            <a:r>
              <a:rPr lang="en-US" sz="2400" u="sng" dirty="0">
                <a:latin typeface="Times New Roman" panose="02020603050405020304" pitchFamily="18" charset="0"/>
              </a:rPr>
              <a:t>Remark</a:t>
            </a:r>
            <a:r>
              <a:rPr lang="en-US" sz="2400" dirty="0">
                <a:latin typeface="Times New Roman" panose="02020603050405020304" pitchFamily="18" charset="0"/>
              </a:rPr>
              <a:t>. For the equations with variable coefficients the equation can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             have the different type at the different points.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What is the type of the heat equation  </a:t>
            </a:r>
            <a:r>
              <a:rPr lang="en-US" sz="24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i="1" baseline="-25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i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en-US" sz="2400" i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What is the type of the string vibration equation  </a:t>
            </a:r>
            <a:r>
              <a:rPr lang="en-US" sz="2400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i="1" baseline="-25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baseline="30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4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i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 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What is the type of the Poisson equation 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b="1" i="1" baseline="-25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xx</a:t>
            </a:r>
            <a:r>
              <a:rPr lang="en-US" sz="2400" b="1" i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en-US" sz="2400" b="1" i="1" baseline="-250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yy</a:t>
            </a:r>
            <a:r>
              <a:rPr lang="en-US" sz="2400" b="1" i="1" baseline="-250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2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  <a:p>
            <a:pPr marL="0" indent="0" algn="ctr">
              <a:buNone/>
            </a:pPr>
            <a:endParaRPr lang="en-US" sz="2400" i="1" baseline="-25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 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18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80">
            <a:extLst>
              <a:ext uri="{FF2B5EF4-FFF2-40B4-BE49-F238E27FC236}">
                <a16:creationId xmlns:a16="http://schemas.microsoft.com/office/drawing/2014/main" id="{3BE70532-C4AB-4DA8-84F1-0BA52C7984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1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309CBF3-E3FC-40E5-80C6-5D9CA9BBE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7BD6438-CBB9-490C-8E35-E709FBAC25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FD93FBB7-3AFC-469B-8CF3-404F14577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4020C5F9-FF68-4D7D-9581-D2906A417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FAE889D-BD9B-4FCE-9821-3F2D7B793D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1542449"/>
              </p:ext>
            </p:extLst>
          </p:nvPr>
        </p:nvGraphicFramePr>
        <p:xfrm>
          <a:off x="5853399" y="1977589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29" name="Equation" r:id="rId4" imgW="952087" imgH="241195" progId="Equation.DSMT4">
                  <p:embed/>
                </p:oleObj>
              </mc:Choice>
              <mc:Fallback>
                <p:oleObj name="Equation" r:id="rId4" imgW="952087" imgH="241195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3399" y="1977589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135F9C24-04AC-4AF3-A9EC-D860B30D7D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374795"/>
              </p:ext>
            </p:extLst>
          </p:nvPr>
        </p:nvGraphicFramePr>
        <p:xfrm>
          <a:off x="5906802" y="2481645"/>
          <a:ext cx="1944216" cy="5873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30" name="Equation" r:id="rId6" imgW="952200" imgH="241200" progId="Equation.DSMT4">
                  <p:embed/>
                </p:oleObj>
              </mc:Choice>
              <mc:Fallback>
                <p:oleObj name="Equation" r:id="rId6" imgW="952200" imgH="241200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FAE889D-BD9B-4FCE-9821-3F2D7B793D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6802" y="2481645"/>
                        <a:ext cx="1944216" cy="5873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3AB96217-F859-45A8-B4D5-9129991CDD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5698715"/>
              </p:ext>
            </p:extLst>
          </p:nvPr>
        </p:nvGraphicFramePr>
        <p:xfrm>
          <a:off x="5934938" y="2985641"/>
          <a:ext cx="18669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31" name="Equation" r:id="rId8" imgW="914400" imgH="241200" progId="Equation.DSMT4">
                  <p:embed/>
                </p:oleObj>
              </mc:Choice>
              <mc:Fallback>
                <p:oleObj name="Equation" r:id="rId8" imgW="914400" imgH="2412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135F9C24-04AC-4AF3-A9EC-D860B30D7D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4938" y="2985641"/>
                        <a:ext cx="1866900" cy="5873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38DAF67E-F5D5-406F-9FA5-0988F00217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6771150"/>
              </p:ext>
            </p:extLst>
          </p:nvPr>
        </p:nvGraphicFramePr>
        <p:xfrm>
          <a:off x="1262081" y="819622"/>
          <a:ext cx="6766303" cy="66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32" name="Equation" r:id="rId10" imgW="2806700" imgH="279400" progId="Equation.DSMT4">
                  <p:embed/>
                </p:oleObj>
              </mc:Choice>
              <mc:Fallback>
                <p:oleObj name="Equation" r:id="rId10" imgW="2806700" imgH="279400" progId="Equation.DSMT4">
                  <p:embed/>
                  <p:pic>
                    <p:nvPicPr>
                      <p:cNvPr id="12" name="Объект 11">
                        <a:extLst>
                          <a:ext uri="{FF2B5EF4-FFF2-40B4-BE49-F238E27FC236}">
                            <a16:creationId xmlns:a16="http://schemas.microsoft.com/office/drawing/2014/main" id="{44A25EB4-88DB-41BB-9F03-977F299933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81" y="819622"/>
                        <a:ext cx="6766303" cy="6651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92996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Hyperbolic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7706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7707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290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BFCC03-96C7-40C1-B142-F08D3A016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323528" y="211014"/>
            <a:ext cx="8568952" cy="697706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Partial differential equations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223180"/>
            <a:ext cx="9144000" cy="542380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600"/>
              </a:spcBef>
              <a:buNone/>
            </a:pPr>
            <a:endParaRPr lang="en-US" sz="100" dirty="0"/>
          </a:p>
          <a:p>
            <a:pPr marL="0" indent="0" algn="ctr">
              <a:spcBef>
                <a:spcPts val="600"/>
              </a:spcBef>
              <a:buNone/>
            </a:pPr>
            <a:endParaRPr lang="en-US" sz="1200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5400" b="1" dirty="0">
                <a:solidFill>
                  <a:srgbClr val="FF0000"/>
                </a:solidFill>
              </a:rPr>
              <a:t>Part I. INTRODUCTION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400" b="1" dirty="0">
                <a:solidFill>
                  <a:srgbClr val="FF0000"/>
                </a:solidFill>
              </a:rPr>
              <a:t>Lecture 3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br>
              <a:rPr lang="en-US" sz="4800" b="1" dirty="0">
                <a:solidFill>
                  <a:srgbClr val="FF0000"/>
                </a:solidFill>
              </a:rPr>
            </a:br>
            <a:r>
              <a:rPr lang="en-US" sz="4800" b="1" dirty="0">
                <a:solidFill>
                  <a:srgbClr val="FF0000"/>
                </a:solidFill>
              </a:rPr>
              <a:t>Classification 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800" b="1" dirty="0">
                <a:solidFill>
                  <a:srgbClr val="FF0000"/>
                </a:solidFill>
              </a:rPr>
              <a:t>of p</a:t>
            </a:r>
            <a:r>
              <a:rPr lang="en-US" sz="5400" b="1" dirty="0">
                <a:solidFill>
                  <a:srgbClr val="FF0000"/>
                </a:solidFill>
              </a:rPr>
              <a:t>artial differential equations</a:t>
            </a:r>
            <a:br>
              <a:rPr lang="en-US" sz="5400" b="1" dirty="0">
                <a:solidFill>
                  <a:srgbClr val="FF0000"/>
                </a:solidFill>
              </a:rPr>
            </a:br>
            <a:endParaRPr lang="en-US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6233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Hyperbolic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i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&gt;0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we have two characteristic equations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34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35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5FC1BE6C-0CA6-45D2-AFC9-3E30BA067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3188" y="3997325"/>
          <a:ext cx="3806825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36" name="Equation" r:id="rId8" imgW="1460160" imgH="495000" progId="Equation.DSMT4">
                  <p:embed/>
                </p:oleObj>
              </mc:Choice>
              <mc:Fallback>
                <p:oleObj name="Equation" r:id="rId8" imgW="1460160" imgH="4950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5FC1BE6C-0CA6-45D2-AFC9-3E30BA0671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97325"/>
                        <a:ext cx="3806825" cy="1160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5663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Hyperbolic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i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&gt;0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we have two characteristic equations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Let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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are its general solutions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2273930"/>
              </p:ext>
            </p:extLst>
          </p:nvPr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4822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E60B1080-D1BB-4E32-820C-3D4B76CE13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3143085"/>
              </p:ext>
            </p:extLst>
          </p:nvPr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4823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1" name="Объект 10">
                        <a:extLst>
                          <a:ext uri="{FF2B5EF4-FFF2-40B4-BE49-F238E27FC236}">
                            <a16:creationId xmlns:a16="http://schemas.microsoft.com/office/drawing/2014/main" id="{9B09C389-348C-454E-AB8A-9AE7F1F5AA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5FC1BE6C-0CA6-45D2-AFC9-3E30BA0671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7708138"/>
              </p:ext>
            </p:extLst>
          </p:nvPr>
        </p:nvGraphicFramePr>
        <p:xfrm>
          <a:off x="2643188" y="3997325"/>
          <a:ext cx="3806825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4824" name="Equation" r:id="rId8" imgW="1460160" imgH="495000" progId="Equation.DSMT4">
                  <p:embed/>
                </p:oleObj>
              </mc:Choice>
              <mc:Fallback>
                <p:oleObj name="Equation" r:id="rId8" imgW="1460160" imgH="495000" progId="Equation.DSMT4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id="{73EE1FEC-5754-4D14-9C4D-174AE73FCD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97325"/>
                        <a:ext cx="3806825" cy="1160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7D2CF86-F299-4D95-8E28-9C60EE0F51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3306350"/>
              </p:ext>
            </p:extLst>
          </p:nvPr>
        </p:nvGraphicFramePr>
        <p:xfrm>
          <a:off x="2877759" y="5828342"/>
          <a:ext cx="3422433" cy="408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4825" name="Equation" r:id="rId10" imgW="1524000" imgH="203200" progId="Equation.DSMT4">
                  <p:embed/>
                </p:oleObj>
              </mc:Choice>
              <mc:Fallback>
                <p:oleObj name="Equation" r:id="rId10" imgW="1524000" imgH="203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7759" y="5828342"/>
                        <a:ext cx="3422433" cy="4089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067625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Hyperbolic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i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&gt;0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we have two characteristic equations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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are its general solutions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66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67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5FC1BE6C-0CA6-45D2-AFC9-3E30BA067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3188" y="3997325"/>
          <a:ext cx="3806825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68" name="Equation" r:id="rId8" imgW="1460160" imgH="495000" progId="Equation.DSMT4">
                  <p:embed/>
                </p:oleObj>
              </mc:Choice>
              <mc:Fallback>
                <p:oleObj name="Equation" r:id="rId8" imgW="1460160" imgH="4950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5FC1BE6C-0CA6-45D2-AFC9-3E30BA0671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97325"/>
                        <a:ext cx="3806825" cy="1160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7D2CF86-F299-4D95-8E28-9C60EE0F51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77759" y="5828342"/>
          <a:ext cx="3422433" cy="408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69" name="Equation" r:id="rId10" imgW="1524000" imgH="203200" progId="Equation.DSMT4">
                  <p:embed/>
                </p:oleObj>
              </mc:Choice>
              <mc:Fallback>
                <p:oleObj name="Equation" r:id="rId10" imgW="1524000" imgH="203200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7D2CF86-F299-4D95-8E28-9C60EE0F51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77759" y="5828342"/>
                        <a:ext cx="3422433" cy="4089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89CB4A53-D856-4289-B2C6-45A2364A8B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21705" y="6238737"/>
          <a:ext cx="2402423" cy="430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9770" name="Equation" r:id="rId12" imgW="977900" imgH="228600" progId="Equation.DSMT4">
                  <p:embed/>
                </p:oleObj>
              </mc:Choice>
              <mc:Fallback>
                <p:oleObj name="Equation" r:id="rId12" imgW="977900" imgH="22860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89CB4A53-D856-4289-B2C6-45A2364A8B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1705" y="6238737"/>
                        <a:ext cx="2402423" cy="4306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65610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2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7504" y="836712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Canonic form of hyperbolic equations  </a:t>
            </a: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B5EED986-31BB-4862-BDAF-F8F326BE5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A0DDBCC6-F276-4528-8DE8-B5BD9229F5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1175" y="1124744"/>
          <a:ext cx="314642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774" name="Equation" r:id="rId4" imgW="1358640" imgH="279360" progId="Equation.DSMT4">
                  <p:embed/>
                </p:oleObj>
              </mc:Choice>
              <mc:Fallback>
                <p:oleObj name="Equation" r:id="rId4" imgW="1358640" imgH="27936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A0DDBCC6-F276-4528-8DE8-B5BD9229F5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1124744"/>
                        <a:ext cx="3146425" cy="631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1">
            <a:extLst>
              <a:ext uri="{FF2B5EF4-FFF2-40B4-BE49-F238E27FC236}">
                <a16:creationId xmlns:a16="http://schemas.microsoft.com/office/drawing/2014/main" id="{1670CC6F-B1FA-489E-AB65-AE9F1DC01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23">
            <a:extLst>
              <a:ext uri="{FF2B5EF4-FFF2-40B4-BE49-F238E27FC236}">
                <a16:creationId xmlns:a16="http://schemas.microsoft.com/office/drawing/2014/main" id="{2D9F33AC-865E-44D2-B4BE-F37DAB371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25">
            <a:extLst>
              <a:ext uri="{FF2B5EF4-FFF2-40B4-BE49-F238E27FC236}">
                <a16:creationId xmlns:a16="http://schemas.microsoft.com/office/drawing/2014/main" id="{02B4BC80-DA33-4452-8AC2-1A80FE29A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D030F7C7-14A2-41BD-ADE5-BD38F31BC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D9482029-4F8C-4D98-977C-3B3BEC284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5688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2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7504" y="836712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Canonic form of hyperbolic equations  </a:t>
            </a: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B5EED986-31BB-4862-BDAF-F8F326BE5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A0DDBCC6-F276-4528-8DE8-B5BD9229F5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1175" y="1124744"/>
          <a:ext cx="314642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806" name="Equation" r:id="rId4" imgW="1358640" imgH="279360" progId="Equation.DSMT4">
                  <p:embed/>
                </p:oleObj>
              </mc:Choice>
              <mc:Fallback>
                <p:oleObj name="Equation" r:id="rId4" imgW="1358640" imgH="27936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A0DDBCC6-F276-4528-8DE8-B5BD9229F5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1124744"/>
                        <a:ext cx="3146425" cy="631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1">
            <a:extLst>
              <a:ext uri="{FF2B5EF4-FFF2-40B4-BE49-F238E27FC236}">
                <a16:creationId xmlns:a16="http://schemas.microsoft.com/office/drawing/2014/main" id="{1670CC6F-B1FA-489E-AB65-AE9F1DC01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5351B18F-9A1C-426A-BBBA-6A73EB4896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1853" y="2239417"/>
          <a:ext cx="3558339" cy="469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807" name="Equation" r:id="rId6" imgW="1346200" imgH="203200" progId="Equation.DSMT4">
                  <p:embed/>
                </p:oleObj>
              </mc:Choice>
              <mc:Fallback>
                <p:oleObj name="Equation" r:id="rId6" imgW="1346200" imgH="20320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5351B18F-9A1C-426A-BBBA-6A73EB4896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1853" y="2239417"/>
                        <a:ext cx="3558339" cy="4695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23">
            <a:extLst>
              <a:ext uri="{FF2B5EF4-FFF2-40B4-BE49-F238E27FC236}">
                <a16:creationId xmlns:a16="http://schemas.microsoft.com/office/drawing/2014/main" id="{2D9F33AC-865E-44D2-B4BE-F37DAB371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07247F94-BF1D-43A1-9235-BA1C04F759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6384" y="2708920"/>
          <a:ext cx="2955776" cy="779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1808" name="Equation" r:id="rId8" imgW="1371600" imgH="393700" progId="Equation.DSMT4">
                  <p:embed/>
                </p:oleObj>
              </mc:Choice>
              <mc:Fallback>
                <p:oleObj name="Equation" r:id="rId8" imgW="1371600" imgH="3937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07247F94-BF1D-43A1-9235-BA1C04F759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6384" y="2708920"/>
                        <a:ext cx="2955776" cy="7799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5">
            <a:extLst>
              <a:ext uri="{FF2B5EF4-FFF2-40B4-BE49-F238E27FC236}">
                <a16:creationId xmlns:a16="http://schemas.microsoft.com/office/drawing/2014/main" id="{02B4BC80-DA33-4452-8AC2-1A80FE29A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D030F7C7-14A2-41BD-ADE5-BD38F31BC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D9482029-4F8C-4D98-977C-3B3BEC284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24624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2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7504" y="836712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Canonic form of hyperbolic equations  </a:t>
            </a: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B5EED986-31BB-4862-BDAF-F8F326BE5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A0DDBCC6-F276-4528-8DE8-B5BD9229F5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1175" y="1124744"/>
          <a:ext cx="314642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2834" name="Equation" r:id="rId4" imgW="1358640" imgH="279360" progId="Equation.DSMT4">
                  <p:embed/>
                </p:oleObj>
              </mc:Choice>
              <mc:Fallback>
                <p:oleObj name="Equation" r:id="rId4" imgW="1358640" imgH="279360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A0DDBCC6-F276-4528-8DE8-B5BD9229F5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1124744"/>
                        <a:ext cx="3146425" cy="631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1">
            <a:extLst>
              <a:ext uri="{FF2B5EF4-FFF2-40B4-BE49-F238E27FC236}">
                <a16:creationId xmlns:a16="http://schemas.microsoft.com/office/drawing/2014/main" id="{1670CC6F-B1FA-489E-AB65-AE9F1DC01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5351B18F-9A1C-426A-BBBA-6A73EB4896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1853" y="2239417"/>
          <a:ext cx="3558339" cy="469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2835" name="Equation" r:id="rId6" imgW="1346200" imgH="203200" progId="Equation.DSMT4">
                  <p:embed/>
                </p:oleObj>
              </mc:Choice>
              <mc:Fallback>
                <p:oleObj name="Equation" r:id="rId6" imgW="1346200" imgH="203200" progId="Equation.DSMT4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id="{5351B18F-9A1C-426A-BBBA-6A73EB48967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1853" y="2239417"/>
                        <a:ext cx="3558339" cy="4695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23">
            <a:extLst>
              <a:ext uri="{FF2B5EF4-FFF2-40B4-BE49-F238E27FC236}">
                <a16:creationId xmlns:a16="http://schemas.microsoft.com/office/drawing/2014/main" id="{2D9F33AC-865E-44D2-B4BE-F37DAB371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07247F94-BF1D-43A1-9235-BA1C04F759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6384" y="2708920"/>
          <a:ext cx="2955776" cy="779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2836" name="Equation" r:id="rId8" imgW="1371600" imgH="393700" progId="Equation.DSMT4">
                  <p:embed/>
                </p:oleObj>
              </mc:Choice>
              <mc:Fallback>
                <p:oleObj name="Equation" r:id="rId8" imgW="1371600" imgH="393700" progId="Equation.DSMT4">
                  <p:embed/>
                  <p:pic>
                    <p:nvPicPr>
                      <p:cNvPr id="21" name="Объект 20">
                        <a:extLst>
                          <a:ext uri="{FF2B5EF4-FFF2-40B4-BE49-F238E27FC236}">
                            <a16:creationId xmlns:a16="http://schemas.microsoft.com/office/drawing/2014/main" id="{07247F94-BF1D-43A1-9235-BA1C04F759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6384" y="2708920"/>
                        <a:ext cx="2955776" cy="7799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5">
            <a:extLst>
              <a:ext uri="{FF2B5EF4-FFF2-40B4-BE49-F238E27FC236}">
                <a16:creationId xmlns:a16="http://schemas.microsoft.com/office/drawing/2014/main" id="{02B4BC80-DA33-4452-8AC2-1A80FE29A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37C193E4-996C-4B8E-89CB-716179DCEB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0872" y="3429000"/>
          <a:ext cx="8229600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2837" name="Equation" r:id="rId10" imgW="2730500" imgH="419100" progId="Equation.DSMT4">
                  <p:embed/>
                </p:oleObj>
              </mc:Choice>
              <mc:Fallback>
                <p:oleObj name="Equation" r:id="rId10" imgW="2730500" imgH="419100" progId="Equation.DSMT4">
                  <p:embed/>
                  <p:pic>
                    <p:nvPicPr>
                      <p:cNvPr id="23" name="Объект 22">
                        <a:extLst>
                          <a:ext uri="{FF2B5EF4-FFF2-40B4-BE49-F238E27FC236}">
                            <a16:creationId xmlns:a16="http://schemas.microsoft.com/office/drawing/2014/main" id="{37C193E4-996C-4B8E-89CB-716179DCEBD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872" y="3429000"/>
                        <a:ext cx="8229600" cy="1085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7">
            <a:extLst>
              <a:ext uri="{FF2B5EF4-FFF2-40B4-BE49-F238E27FC236}">
                <a16:creationId xmlns:a16="http://schemas.microsoft.com/office/drawing/2014/main" id="{D030F7C7-14A2-41BD-ADE5-BD38F31BC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29">
            <a:extLst>
              <a:ext uri="{FF2B5EF4-FFF2-40B4-BE49-F238E27FC236}">
                <a16:creationId xmlns:a16="http://schemas.microsoft.com/office/drawing/2014/main" id="{D9482029-4F8C-4D98-977C-3B3BEC284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4800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2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07504" y="836712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2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b="1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Canonic form of hyperbolic equations  </a:t>
            </a: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4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Second canonic form of hyperbolic equations  </a:t>
            </a:r>
          </a:p>
          <a:p>
            <a:pPr marL="0" indent="0" algn="ctr">
              <a:buNone/>
            </a:pPr>
            <a:endParaRPr lang="en-US" sz="24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B5EED986-31BB-4862-BDAF-F8F326BE5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A0DDBCC6-F276-4528-8DE8-B5BD9229F5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2798734"/>
              </p:ext>
            </p:extLst>
          </p:nvPr>
        </p:nvGraphicFramePr>
        <p:xfrm>
          <a:off x="3051175" y="1124744"/>
          <a:ext cx="314642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52" name="Equation" r:id="rId4" imgW="1358640" imgH="279360" progId="Equation.DSMT4">
                  <p:embed/>
                </p:oleObj>
              </mc:Choice>
              <mc:Fallback>
                <p:oleObj name="Equation" r:id="rId4" imgW="1358640" imgH="27936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1175" y="1124744"/>
                        <a:ext cx="3146425" cy="6318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1">
            <a:extLst>
              <a:ext uri="{FF2B5EF4-FFF2-40B4-BE49-F238E27FC236}">
                <a16:creationId xmlns:a16="http://schemas.microsoft.com/office/drawing/2014/main" id="{1670CC6F-B1FA-489E-AB65-AE9F1DC01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5351B18F-9A1C-426A-BBBA-6A73EB4896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5331621"/>
              </p:ext>
            </p:extLst>
          </p:nvPr>
        </p:nvGraphicFramePr>
        <p:xfrm>
          <a:off x="2741853" y="2239417"/>
          <a:ext cx="3558339" cy="469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53" name="Equation" r:id="rId6" imgW="1346200" imgH="203200" progId="Equation.DSMT4">
                  <p:embed/>
                </p:oleObj>
              </mc:Choice>
              <mc:Fallback>
                <p:oleObj name="Equation" r:id="rId6" imgW="1346200" imgH="2032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1853" y="2239417"/>
                        <a:ext cx="3558339" cy="46950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23">
            <a:extLst>
              <a:ext uri="{FF2B5EF4-FFF2-40B4-BE49-F238E27FC236}">
                <a16:creationId xmlns:a16="http://schemas.microsoft.com/office/drawing/2014/main" id="{2D9F33AC-865E-44D2-B4BE-F37DAB371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1" name="Объект 20">
            <a:extLst>
              <a:ext uri="{FF2B5EF4-FFF2-40B4-BE49-F238E27FC236}">
                <a16:creationId xmlns:a16="http://schemas.microsoft.com/office/drawing/2014/main" id="{07247F94-BF1D-43A1-9235-BA1C04F759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8717592"/>
              </p:ext>
            </p:extLst>
          </p:nvPr>
        </p:nvGraphicFramePr>
        <p:xfrm>
          <a:off x="3056384" y="2708920"/>
          <a:ext cx="2955776" cy="7799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54" name="Equation" r:id="rId8" imgW="1371600" imgH="393700" progId="Equation.DSMT4">
                  <p:embed/>
                </p:oleObj>
              </mc:Choice>
              <mc:Fallback>
                <p:oleObj name="Equation" r:id="rId8" imgW="1371600" imgH="393700" progId="Equation.DSMT4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6384" y="2708920"/>
                        <a:ext cx="2955776" cy="7799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5">
            <a:extLst>
              <a:ext uri="{FF2B5EF4-FFF2-40B4-BE49-F238E27FC236}">
                <a16:creationId xmlns:a16="http://schemas.microsoft.com/office/drawing/2014/main" id="{02B4BC80-DA33-4452-8AC2-1A80FE29A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" name="Объект 22">
            <a:extLst>
              <a:ext uri="{FF2B5EF4-FFF2-40B4-BE49-F238E27FC236}">
                <a16:creationId xmlns:a16="http://schemas.microsoft.com/office/drawing/2014/main" id="{37C193E4-996C-4B8E-89CB-716179DCEB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1236804"/>
              </p:ext>
            </p:extLst>
          </p:nvPr>
        </p:nvGraphicFramePr>
        <p:xfrm>
          <a:off x="590872" y="3429000"/>
          <a:ext cx="8229600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55" name="Equation" r:id="rId10" imgW="2730500" imgH="419100" progId="Equation.DSMT4">
                  <p:embed/>
                </p:oleObj>
              </mc:Choice>
              <mc:Fallback>
                <p:oleObj name="Equation" r:id="rId10" imgW="2730500" imgH="419100" progId="Equation.DSMT4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872" y="3429000"/>
                        <a:ext cx="8229600" cy="1085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27">
            <a:extLst>
              <a:ext uri="{FF2B5EF4-FFF2-40B4-BE49-F238E27FC236}">
                <a16:creationId xmlns:a16="http://schemas.microsoft.com/office/drawing/2014/main" id="{D030F7C7-14A2-41BD-ADE5-BD38F31BC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5" name="Объект 24">
            <a:extLst>
              <a:ext uri="{FF2B5EF4-FFF2-40B4-BE49-F238E27FC236}">
                <a16:creationId xmlns:a16="http://schemas.microsoft.com/office/drawing/2014/main" id="{2D5717D7-A380-4C86-90C6-896695C39C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5258827"/>
              </p:ext>
            </p:extLst>
          </p:nvPr>
        </p:nvGraphicFramePr>
        <p:xfrm>
          <a:off x="3381375" y="4508500"/>
          <a:ext cx="2095500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56" name="Equation" r:id="rId12" imgW="876240" imgH="241200" progId="Equation.DSMT4">
                  <p:embed/>
                </p:oleObj>
              </mc:Choice>
              <mc:Fallback>
                <p:oleObj name="Equation" r:id="rId12" imgW="876240" imgH="24120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75" y="4508500"/>
                        <a:ext cx="2095500" cy="652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9">
            <a:extLst>
              <a:ext uri="{FF2B5EF4-FFF2-40B4-BE49-F238E27FC236}">
                <a16:creationId xmlns:a16="http://schemas.microsoft.com/office/drawing/2014/main" id="{D9482029-4F8C-4D98-977C-3B3BEC2844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47024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3846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02475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5493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305521"/>
              </p:ext>
            </p:extLst>
          </p:nvPr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5494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94921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???</a:t>
            </a: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6516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6517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82D0D5F-0C44-4C50-9F58-2A27920E8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32441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lecture</a:t>
            </a:r>
            <a:endParaRPr lang="ru-RU" sz="3600" b="1" dirty="0"/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263353"/>
            <a:ext cx="8873930" cy="5333999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Simplification of partial differential equations </a:t>
            </a:r>
          </a:p>
          <a:p>
            <a:endParaRPr lang="ru-RU" sz="16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5987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1  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equations ??? 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634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1635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82D0D5F-0C44-4C50-9F58-2A27920E8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>
            <a:extLst>
              <a:ext uri="{FF2B5EF4-FFF2-40B4-BE49-F238E27FC236}">
                <a16:creationId xmlns:a16="http://schemas.microsoft.com/office/drawing/2014/main" id="{B8EEDB2F-94A9-46EA-896B-452B8E7A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DD026EB4-2960-4FBD-B127-DE206FFD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8784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1  </a:t>
            </a: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equations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4874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4875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82D0D5F-0C44-4C50-9F58-2A27920E8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>
            <a:extLst>
              <a:ext uri="{FF2B5EF4-FFF2-40B4-BE49-F238E27FC236}">
                <a16:creationId xmlns:a16="http://schemas.microsoft.com/office/drawing/2014/main" id="{B8EEDB2F-94A9-46EA-896B-452B8E7A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DD026EB4-2960-4FBD-B127-DE206FFD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67022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1  </a:t>
            </a: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equations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y’ =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solutions ???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2660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2661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82D0D5F-0C44-4C50-9F58-2A27920E8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>
            <a:extLst>
              <a:ext uri="{FF2B5EF4-FFF2-40B4-BE49-F238E27FC236}">
                <a16:creationId xmlns:a16="http://schemas.microsoft.com/office/drawing/2014/main" id="{B8EEDB2F-94A9-46EA-896B-452B8E7A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DD026EB4-2960-4FBD-B127-DE206FFD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28687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1  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y’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solutions: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y-x=c</a:t>
            </a:r>
            <a:endParaRPr lang="en-US"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5898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5899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82D0D5F-0C44-4C50-9F58-2A27920E8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>
            <a:extLst>
              <a:ext uri="{FF2B5EF4-FFF2-40B4-BE49-F238E27FC236}">
                <a16:creationId xmlns:a16="http://schemas.microsoft.com/office/drawing/2014/main" id="{B8EEDB2F-94A9-46EA-896B-452B8E7A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DD026EB4-2960-4FBD-B127-DE206FFD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58792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1  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y’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solutions: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y-x=c</a:t>
            </a:r>
            <a:endParaRPr lang="en-US" sz="36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New variables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???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686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3687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82D0D5F-0C44-4C50-9F58-2A27920E8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>
            <a:extLst>
              <a:ext uri="{FF2B5EF4-FFF2-40B4-BE49-F238E27FC236}">
                <a16:creationId xmlns:a16="http://schemas.microsoft.com/office/drawing/2014/main" id="{B8EEDB2F-94A9-46EA-896B-452B8E7A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DD026EB4-2960-4FBD-B127-DE206FFD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36698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1  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y’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solutions: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y-x=c</a:t>
            </a:r>
            <a:endParaRPr lang="en-US" sz="36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New variables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= y-x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6922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6923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82D0D5F-0C44-4C50-9F58-2A27920E8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>
            <a:extLst>
              <a:ext uri="{FF2B5EF4-FFF2-40B4-BE49-F238E27FC236}">
                <a16:creationId xmlns:a16="http://schemas.microsoft.com/office/drawing/2014/main" id="{B8EEDB2F-94A9-46EA-896B-452B8E7A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DD026EB4-2960-4FBD-B127-DE206FFD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9937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1  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y’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solutions: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y-x=c</a:t>
            </a:r>
            <a:endParaRPr lang="en-US" sz="36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New variables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= y-x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7950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7951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82D0D5F-0C44-4C50-9F58-2A27920E8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>
            <a:extLst>
              <a:ext uri="{FF2B5EF4-FFF2-40B4-BE49-F238E27FC236}">
                <a16:creationId xmlns:a16="http://schemas.microsoft.com/office/drawing/2014/main" id="{B8EEDB2F-94A9-46EA-896B-452B8E7A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42139A60-B3A6-4CE4-A958-21FB234F7E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3019" y="4797161"/>
          <a:ext cx="7537413" cy="1440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7952" name="Equation" r:id="rId8" imgW="3848100" imgH="774700" progId="Equation.DSMT4">
                  <p:embed/>
                </p:oleObj>
              </mc:Choice>
              <mc:Fallback>
                <p:oleObj name="Equation" r:id="rId8" imgW="3848100" imgH="774700" progId="Equation.DSMT4">
                  <p:embed/>
                  <p:pic>
                    <p:nvPicPr>
                      <p:cNvPr id="20" name="Объект 19">
                        <a:extLst>
                          <a:ext uri="{FF2B5EF4-FFF2-40B4-BE49-F238E27FC236}">
                            <a16:creationId xmlns:a16="http://schemas.microsoft.com/office/drawing/2014/main" id="{42139A60-B3A6-4CE4-A958-21FB234F7E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019" y="4797161"/>
                        <a:ext cx="7537413" cy="14401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">
            <a:extLst>
              <a:ext uri="{FF2B5EF4-FFF2-40B4-BE49-F238E27FC236}">
                <a16:creationId xmlns:a16="http://schemas.microsoft.com/office/drawing/2014/main" id="{DD026EB4-2960-4FBD-B127-DE206FFD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1419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7"/>
            <a:ext cx="8229600" cy="771700"/>
          </a:xfrm>
        </p:spPr>
        <p:txBody>
          <a:bodyPr>
            <a:normAutofit/>
          </a:bodyPr>
          <a:lstStyle/>
          <a:p>
            <a:r>
              <a:rPr lang="en-US" sz="3600" b="1" dirty="0"/>
              <a:t>Hyperbolic equations. 3</a:t>
            </a:r>
            <a:endParaRPr lang="ru-RU" sz="32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097360"/>
            <a:ext cx="8873930" cy="576064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1  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equations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 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y’ =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</a:p>
          <a:p>
            <a:pPr marL="0" indent="0" algn="ctr"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General solutions: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x=c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y-x=c</a:t>
            </a:r>
            <a:endParaRPr lang="en-US" sz="3600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New variables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= y-x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21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33869DA-BA0E-4DBE-A516-E2110F8CA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7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7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7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15">
            <a:extLst>
              <a:ext uri="{FF2B5EF4-FFF2-40B4-BE49-F238E27FC236}">
                <a16:creationId xmlns:a16="http://schemas.microsoft.com/office/drawing/2014/main" id="{F8D9C42F-164C-48FE-BF70-A548FC526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42">
            <a:extLst>
              <a:ext uri="{FF2B5EF4-FFF2-40B4-BE49-F238E27FC236}">
                <a16:creationId xmlns:a16="http://schemas.microsoft.com/office/drawing/2014/main" id="{F49412C1-0058-4255-9C65-2B20140CC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82117DF-A745-42D7-A325-12FCD64CC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7DAAC66F-3F3D-4A1B-ABB9-4E58AD23E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51">
            <a:extLst>
              <a:ext uri="{FF2B5EF4-FFF2-40B4-BE49-F238E27FC236}">
                <a16:creationId xmlns:a16="http://schemas.microsoft.com/office/drawing/2014/main" id="{637A6EE9-77C1-4418-A7B7-7694122F2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056D11DD-83F9-439C-82AB-DE62071DA18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313102" y="1628800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72" name="Equation" r:id="rId4" imgW="1218671" imgH="241195" progId="Equation.DSMT4">
                  <p:embed/>
                </p:oleObj>
              </mc:Choice>
              <mc:Fallback>
                <p:oleObj name="Equation" r:id="rId4" imgW="1218671" imgH="241195" progId="Equation.DSMT4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id="{056D11DD-83F9-439C-82AB-DE62071DA1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3102" y="1628800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2">
            <a:extLst>
              <a:ext uri="{FF2B5EF4-FFF2-40B4-BE49-F238E27FC236}">
                <a16:creationId xmlns:a16="http://schemas.microsoft.com/office/drawing/2014/main" id="{14E8357D-DC9C-4022-9AE0-7360617D8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" name="Объект 17">
            <a:extLst>
              <a:ext uri="{FF2B5EF4-FFF2-40B4-BE49-F238E27FC236}">
                <a16:creationId xmlns:a16="http://schemas.microsoft.com/office/drawing/2014/main" id="{582D0D5F-0C44-4C50-9F58-2A27920E81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21828" y="2204864"/>
          <a:ext cx="4138404" cy="510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73" name="Equation" r:id="rId6" imgW="1435100" imgH="228600" progId="Equation.DSMT4">
                  <p:embed/>
                </p:oleObj>
              </mc:Choice>
              <mc:Fallback>
                <p:oleObj name="Equation" r:id="rId6" imgW="1435100" imgH="228600" progId="Equation.DSMT4">
                  <p:embed/>
                  <p:pic>
                    <p:nvPicPr>
                      <p:cNvPr id="18" name="Объект 17">
                        <a:extLst>
                          <a:ext uri="{FF2B5EF4-FFF2-40B4-BE49-F238E27FC236}">
                            <a16:creationId xmlns:a16="http://schemas.microsoft.com/office/drawing/2014/main" id="{582D0D5F-0C44-4C50-9F58-2A27920E81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1828" y="2204864"/>
                        <a:ext cx="4138404" cy="5105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5">
            <a:extLst>
              <a:ext uri="{FF2B5EF4-FFF2-40B4-BE49-F238E27FC236}">
                <a16:creationId xmlns:a16="http://schemas.microsoft.com/office/drawing/2014/main" id="{B8EEDB2F-94A9-46EA-896B-452B8E7AF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42139A60-B3A6-4CE4-A958-21FB234F7E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14954"/>
              </p:ext>
            </p:extLst>
          </p:nvPr>
        </p:nvGraphicFramePr>
        <p:xfrm>
          <a:off x="923019" y="4797161"/>
          <a:ext cx="7537413" cy="14401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74" name="Equation" r:id="rId8" imgW="3848100" imgH="774700" progId="Equation.DSMT4">
                  <p:embed/>
                </p:oleObj>
              </mc:Choice>
              <mc:Fallback>
                <p:oleObj name="Equation" r:id="rId8" imgW="3848100" imgH="774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019" y="4797161"/>
                        <a:ext cx="7537413" cy="14401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">
            <a:extLst>
              <a:ext uri="{FF2B5EF4-FFF2-40B4-BE49-F238E27FC236}">
                <a16:creationId xmlns:a16="http://schemas.microsoft.com/office/drawing/2014/main" id="{DD026EB4-2960-4FBD-B127-DE206FFDD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F04189CB-1350-4B1B-96F5-BA5D4D33CB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9291513"/>
              </p:ext>
            </p:extLst>
          </p:nvPr>
        </p:nvGraphicFramePr>
        <p:xfrm>
          <a:off x="4178300" y="6191108"/>
          <a:ext cx="925513" cy="606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75" name="Equation" r:id="rId10" imgW="457200" imgH="241200" progId="Equation.DSMT4">
                  <p:embed/>
                </p:oleObj>
              </mc:Choice>
              <mc:Fallback>
                <p:oleObj name="Equation" r:id="rId10" imgW="457200" imgH="24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6191108"/>
                        <a:ext cx="925513" cy="6064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961635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Parabolic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970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8971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93821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Parabolic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i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=0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we have unique characteristic equation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998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9999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5FC1BE6C-0CA6-45D2-AFC9-3E30BA067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3188" y="3997325"/>
          <a:ext cx="3806825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0000" name="Equation" r:id="rId8" imgW="1460160" imgH="495000" progId="Equation.DSMT4">
                  <p:embed/>
                </p:oleObj>
              </mc:Choice>
              <mc:Fallback>
                <p:oleObj name="Equation" r:id="rId8" imgW="1460160" imgH="4950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5FC1BE6C-0CA6-45D2-AFC9-3E30BA0671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97325"/>
                        <a:ext cx="3806825" cy="1160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042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lecture</a:t>
            </a:r>
            <a:endParaRPr lang="ru-RU" sz="3600" b="1" dirty="0"/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263353"/>
            <a:ext cx="8873930" cy="533399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Simplification of partial differential equations </a:t>
            </a:r>
          </a:p>
          <a:p>
            <a:endParaRPr lang="ru-RU" sz="1600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FF"/>
                </a:solidFill>
              </a:rPr>
              <a:t>Characteristic equation of partial differential equation </a:t>
            </a:r>
            <a:endParaRPr lang="ru-RU" b="1" dirty="0">
              <a:solidFill>
                <a:srgbClr val="FF00FF"/>
              </a:solidFill>
            </a:endParaRPr>
          </a:p>
          <a:p>
            <a:endParaRPr lang="en-US" sz="1600" b="1" dirty="0">
              <a:solidFill>
                <a:srgbClr val="FF000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881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Parabolic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i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=0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we have unique characteristic equation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Let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is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its general solutions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022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023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5FC1BE6C-0CA6-45D2-AFC9-3E30BA067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3188" y="3997325"/>
          <a:ext cx="3806825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1024" name="Equation" r:id="rId8" imgW="1460160" imgH="495000" progId="Equation.DSMT4">
                  <p:embed/>
                </p:oleObj>
              </mc:Choice>
              <mc:Fallback>
                <p:oleObj name="Equation" r:id="rId8" imgW="1460160" imgH="4950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5FC1BE6C-0CA6-45D2-AFC9-3E30BA0671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97325"/>
                        <a:ext cx="3806825" cy="1160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622551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Parabolic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12607" y="977067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i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=0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we have unique characteristic equation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Let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is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its general solutions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22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13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14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5FC1BE6C-0CA6-45D2-AFC9-3E30BA067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3188" y="3997325"/>
          <a:ext cx="3806825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15" name="Equation" r:id="rId8" imgW="1460160" imgH="495000" progId="Equation.DSMT4">
                  <p:embed/>
                </p:oleObj>
              </mc:Choice>
              <mc:Fallback>
                <p:oleObj name="Equation" r:id="rId8" imgW="1460160" imgH="4950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5FC1BE6C-0CA6-45D2-AFC9-3E30BA0671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97325"/>
                        <a:ext cx="3806825" cy="1160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" name="Объект 13">
            <a:extLst>
              <a:ext uri="{FF2B5EF4-FFF2-40B4-BE49-F238E27FC236}">
                <a16:creationId xmlns:a16="http://schemas.microsoft.com/office/drawing/2014/main" id="{07D2CF86-F299-4D95-8E28-9C60EE0F51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9445419"/>
              </p:ext>
            </p:extLst>
          </p:nvPr>
        </p:nvGraphicFramePr>
        <p:xfrm>
          <a:off x="3790950" y="5827713"/>
          <a:ext cx="159702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616" name="Equation" r:id="rId10" imgW="711000" imgH="203040" progId="Equation.DSMT4">
                  <p:embed/>
                </p:oleObj>
              </mc:Choice>
              <mc:Fallback>
                <p:oleObj name="Equation" r:id="rId10" imgW="711000" imgH="203040" progId="Equation.DSMT4">
                  <p:embed/>
                  <p:pic>
                    <p:nvPicPr>
                      <p:cNvPr id="14" name="Объект 13">
                        <a:extLst>
                          <a:ext uri="{FF2B5EF4-FFF2-40B4-BE49-F238E27FC236}">
                            <a16:creationId xmlns:a16="http://schemas.microsoft.com/office/drawing/2014/main" id="{07D2CF86-F299-4D95-8E28-9C60EE0F51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0950" y="5827713"/>
                        <a:ext cx="1597025" cy="409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16622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have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because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B6831549-4007-45BE-AA33-3E9318F82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1A3D0BA-C0D1-4ED6-8DF1-8684831B54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3880" y="1628800"/>
          <a:ext cx="6556472" cy="72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2042" name="Equation" r:id="rId4" imgW="3289300" imgH="342900" progId="Equation.DSMT4">
                  <p:embed/>
                </p:oleObj>
              </mc:Choice>
              <mc:Fallback>
                <p:oleObj name="Equation" r:id="rId4" imgW="3289300" imgH="3429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61A3D0BA-C0D1-4ED6-8DF1-8684831B54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3880" y="1628800"/>
                        <a:ext cx="6556472" cy="720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6">
            <a:extLst>
              <a:ext uri="{FF2B5EF4-FFF2-40B4-BE49-F238E27FC236}">
                <a16:creationId xmlns:a16="http://schemas.microsoft.com/office/drawing/2014/main" id="{A8E39F4D-82D3-47D2-95D8-614EAF62C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794D18F7-9B22-4C94-A992-2BD9C0EE89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39297" y="2348879"/>
          <a:ext cx="2165043" cy="592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2043" name="Equation" r:id="rId6" imgW="977476" imgH="266584" progId="Equation.DSMT4">
                  <p:embed/>
                </p:oleObj>
              </mc:Choice>
              <mc:Fallback>
                <p:oleObj name="Equation" r:id="rId6" imgW="977476" imgH="266584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794D18F7-9B22-4C94-A992-2BD9C0EE89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297" y="2348879"/>
                        <a:ext cx="2165043" cy="5923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8">
            <a:extLst>
              <a:ext uri="{FF2B5EF4-FFF2-40B4-BE49-F238E27FC236}">
                <a16:creationId xmlns:a16="http://schemas.microsoft.com/office/drawing/2014/main" id="{8C029100-BEBA-4CB3-BC7E-84670917C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" name="Rectangle 10">
            <a:extLst>
              <a:ext uri="{FF2B5EF4-FFF2-40B4-BE49-F238E27FC236}">
                <a16:creationId xmlns:a16="http://schemas.microsoft.com/office/drawing/2014/main" id="{F507F0F8-77AB-4173-B72D-77A44121E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32426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have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because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</a:rPr>
              <a:t>Determine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B6831549-4007-45BE-AA33-3E9318F82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1A3D0BA-C0D1-4ED6-8DF1-8684831B54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3880" y="1628800"/>
          <a:ext cx="6556472" cy="72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3070" name="Equation" r:id="rId4" imgW="3289300" imgH="342900" progId="Equation.DSMT4">
                  <p:embed/>
                </p:oleObj>
              </mc:Choice>
              <mc:Fallback>
                <p:oleObj name="Equation" r:id="rId4" imgW="3289300" imgH="3429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61A3D0BA-C0D1-4ED6-8DF1-8684831B54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3880" y="1628800"/>
                        <a:ext cx="6556472" cy="720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6">
            <a:extLst>
              <a:ext uri="{FF2B5EF4-FFF2-40B4-BE49-F238E27FC236}">
                <a16:creationId xmlns:a16="http://schemas.microsoft.com/office/drawing/2014/main" id="{A8E39F4D-82D3-47D2-95D8-614EAF62C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794D18F7-9B22-4C94-A992-2BD9C0EE89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39297" y="2348879"/>
          <a:ext cx="2165043" cy="592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3071" name="Equation" r:id="rId6" imgW="977476" imgH="266584" progId="Equation.DSMT4">
                  <p:embed/>
                </p:oleObj>
              </mc:Choice>
              <mc:Fallback>
                <p:oleObj name="Equation" r:id="rId6" imgW="977476" imgH="266584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794D18F7-9B22-4C94-A992-2BD9C0EE89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297" y="2348879"/>
                        <a:ext cx="2165043" cy="5923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8">
            <a:extLst>
              <a:ext uri="{FF2B5EF4-FFF2-40B4-BE49-F238E27FC236}">
                <a16:creationId xmlns:a16="http://schemas.microsoft.com/office/drawing/2014/main" id="{8C029100-BEBA-4CB3-BC7E-84670917C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6D11F1DD-89B5-4D3F-A10C-E7DEE7ECA2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496" y="3356992"/>
          <a:ext cx="9144000" cy="5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3072" name="Equation" r:id="rId8" imgW="4813300" imgH="304800" progId="Equation.DSMT4">
                  <p:embed/>
                </p:oleObj>
              </mc:Choice>
              <mc:Fallback>
                <p:oleObj name="Equation" r:id="rId8" imgW="4813300" imgH="3048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6D11F1DD-89B5-4D3F-A10C-E7DEE7ECA2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3356992"/>
                        <a:ext cx="9144000" cy="520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10">
            <a:extLst>
              <a:ext uri="{FF2B5EF4-FFF2-40B4-BE49-F238E27FC236}">
                <a16:creationId xmlns:a16="http://schemas.microsoft.com/office/drawing/2014/main" id="{F507F0F8-77AB-4173-B72D-77A44121E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8822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have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because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Determine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</a:rPr>
              <a:t>Conclusion</a:t>
            </a:r>
            <a:r>
              <a:rPr lang="en-US" sz="2400" dirty="0">
                <a:latin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B6831549-4007-45BE-AA33-3E9318F82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1A3D0BA-C0D1-4ED6-8DF1-8684831B54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3880" y="1628800"/>
          <a:ext cx="6556472" cy="72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4094" name="Equation" r:id="rId4" imgW="3289300" imgH="342900" progId="Equation.DSMT4">
                  <p:embed/>
                </p:oleObj>
              </mc:Choice>
              <mc:Fallback>
                <p:oleObj name="Equation" r:id="rId4" imgW="3289300" imgH="3429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61A3D0BA-C0D1-4ED6-8DF1-8684831B54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3880" y="1628800"/>
                        <a:ext cx="6556472" cy="720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6">
            <a:extLst>
              <a:ext uri="{FF2B5EF4-FFF2-40B4-BE49-F238E27FC236}">
                <a16:creationId xmlns:a16="http://schemas.microsoft.com/office/drawing/2014/main" id="{A8E39F4D-82D3-47D2-95D8-614EAF62C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794D18F7-9B22-4C94-A992-2BD9C0EE89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39297" y="2348879"/>
          <a:ext cx="2165043" cy="592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4095" name="Equation" r:id="rId6" imgW="977476" imgH="266584" progId="Equation.DSMT4">
                  <p:embed/>
                </p:oleObj>
              </mc:Choice>
              <mc:Fallback>
                <p:oleObj name="Equation" r:id="rId6" imgW="977476" imgH="266584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794D18F7-9B22-4C94-A992-2BD9C0EE89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297" y="2348879"/>
                        <a:ext cx="2165043" cy="5923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8">
            <a:extLst>
              <a:ext uri="{FF2B5EF4-FFF2-40B4-BE49-F238E27FC236}">
                <a16:creationId xmlns:a16="http://schemas.microsoft.com/office/drawing/2014/main" id="{8C029100-BEBA-4CB3-BC7E-84670917C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6D11F1DD-89B5-4D3F-A10C-E7DEE7ECA2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496" y="3356992"/>
          <a:ext cx="9144000" cy="5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4096" name="Equation" r:id="rId8" imgW="4813300" imgH="304800" progId="Equation.DSMT4">
                  <p:embed/>
                </p:oleObj>
              </mc:Choice>
              <mc:Fallback>
                <p:oleObj name="Equation" r:id="rId8" imgW="4813300" imgH="3048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6D11F1DD-89B5-4D3F-A10C-E7DEE7ECA2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3356992"/>
                        <a:ext cx="9144000" cy="520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10">
            <a:extLst>
              <a:ext uri="{FF2B5EF4-FFF2-40B4-BE49-F238E27FC236}">
                <a16:creationId xmlns:a16="http://schemas.microsoft.com/office/drawing/2014/main" id="{F507F0F8-77AB-4173-B72D-77A44121E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97782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have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because</a:t>
            </a:r>
          </a:p>
          <a:p>
            <a:pPr marL="0" indent="0">
              <a:buNone/>
            </a:pPr>
            <a:r>
              <a:rPr lang="en-US" sz="2400" dirty="0">
                <a:latin typeface="Times New Roman" panose="02020603050405020304" pitchFamily="18" charset="0"/>
              </a:rPr>
              <a:t>Determine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Conclusion: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Canonic form of parabolic equations  </a:t>
            </a: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400" spc="-60" baseline="-250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23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B6831549-4007-45BE-AA33-3E9318F824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61A3D0BA-C0D1-4ED6-8DF1-8684831B54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22087"/>
              </p:ext>
            </p:extLst>
          </p:nvPr>
        </p:nvGraphicFramePr>
        <p:xfrm>
          <a:off x="1183880" y="1628800"/>
          <a:ext cx="6556472" cy="72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595" name="Equation" r:id="rId4" imgW="3289300" imgH="342900" progId="Equation.DSMT4">
                  <p:embed/>
                </p:oleObj>
              </mc:Choice>
              <mc:Fallback>
                <p:oleObj name="Equation" r:id="rId4" imgW="3289300" imgH="3429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3880" y="1628800"/>
                        <a:ext cx="6556472" cy="720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6">
            <a:extLst>
              <a:ext uri="{FF2B5EF4-FFF2-40B4-BE49-F238E27FC236}">
                <a16:creationId xmlns:a16="http://schemas.microsoft.com/office/drawing/2014/main" id="{A8E39F4D-82D3-47D2-95D8-614EAF62C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794D18F7-9B22-4C94-A992-2BD9C0EE89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538744"/>
              </p:ext>
            </p:extLst>
          </p:nvPr>
        </p:nvGraphicFramePr>
        <p:xfrm>
          <a:off x="1239297" y="2348879"/>
          <a:ext cx="2165043" cy="5923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596" name="Equation" r:id="rId6" imgW="977476" imgH="266584" progId="Equation.DSMT4">
                  <p:embed/>
                </p:oleObj>
              </mc:Choice>
              <mc:Fallback>
                <p:oleObj name="Equation" r:id="rId6" imgW="977476" imgH="266584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297" y="2348879"/>
                        <a:ext cx="2165043" cy="5923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8">
            <a:extLst>
              <a:ext uri="{FF2B5EF4-FFF2-40B4-BE49-F238E27FC236}">
                <a16:creationId xmlns:a16="http://schemas.microsoft.com/office/drawing/2014/main" id="{8C029100-BEBA-4CB3-BC7E-84670917C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6D11F1DD-89B5-4D3F-A10C-E7DEE7ECA2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655921"/>
              </p:ext>
            </p:extLst>
          </p:nvPr>
        </p:nvGraphicFramePr>
        <p:xfrm>
          <a:off x="35496" y="3356992"/>
          <a:ext cx="9144000" cy="52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597" name="Equation" r:id="rId8" imgW="4813300" imgH="304800" progId="Equation.DSMT4">
                  <p:embed/>
                </p:oleObj>
              </mc:Choice>
              <mc:Fallback>
                <p:oleObj name="Equation" r:id="rId8" imgW="4813300" imgH="3048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96" y="3356992"/>
                        <a:ext cx="9144000" cy="5209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10">
            <a:extLst>
              <a:ext uri="{FF2B5EF4-FFF2-40B4-BE49-F238E27FC236}">
                <a16:creationId xmlns:a16="http://schemas.microsoft.com/office/drawing/2014/main" id="{F507F0F8-77AB-4173-B72D-77A44121E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8A14A675-84DA-4AB1-909B-F2371DDD5D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0736797"/>
              </p:ext>
            </p:extLst>
          </p:nvPr>
        </p:nvGraphicFramePr>
        <p:xfrm>
          <a:off x="2674938" y="4652963"/>
          <a:ext cx="3649662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598" name="Equation" r:id="rId10" imgW="1358640" imgH="279360" progId="Equation.DSMT4">
                  <p:embed/>
                </p:oleObj>
              </mc:Choice>
              <mc:Fallback>
                <p:oleObj name="Equation" r:id="rId10" imgW="1358640" imgH="2793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4938" y="4652963"/>
                        <a:ext cx="3649662" cy="7318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473397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C7794A1-9126-43BF-A420-75DCF7C5E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79E202D4-8B14-4DF8-8C0F-0A70C2F40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700808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5110" name="Equation" r:id="rId4" imgW="1231366" imgH="241195" progId="Equation.DSMT4">
                  <p:embed/>
                </p:oleObj>
              </mc:Choice>
              <mc:Fallback>
                <p:oleObj name="Equation" r:id="rId4" imgW="1231366" imgH="241195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79E202D4-8B14-4DF8-8C0F-0A70C2F40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00808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B26CCCA3-129D-4AD3-8420-7B2CD4117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9113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C7794A1-9126-43BF-A420-75DCF7C5E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79E202D4-8B14-4DF8-8C0F-0A70C2F40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700808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138" name="Equation" r:id="rId4" imgW="1231366" imgH="241195" progId="Equation.DSMT4">
                  <p:embed/>
                </p:oleObj>
              </mc:Choice>
              <mc:Fallback>
                <p:oleObj name="Equation" r:id="rId4" imgW="1231366" imgH="241195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79E202D4-8B14-4DF8-8C0F-0A70C2F40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00808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B26CCCA3-129D-4AD3-8420-7B2CD4117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695529C1-4838-40BB-9FAD-A966D6750D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52499" y="2276872"/>
          <a:ext cx="4151749" cy="54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139" name="Equation" r:id="rId6" imgW="1447800" imgH="228600" progId="Equation.DSMT4">
                  <p:embed/>
                </p:oleObj>
              </mc:Choice>
              <mc:Fallback>
                <p:oleObj name="Equation" r:id="rId6" imgW="1447800" imgH="2286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695529C1-4838-40BB-9FAD-A966D6750D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499" y="2276872"/>
                        <a:ext cx="4151749" cy="5477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260180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= ???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en-US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C7794A1-9126-43BF-A420-75DCF7C5E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79E202D4-8B14-4DF8-8C0F-0A70C2F403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101099"/>
              </p:ext>
            </p:extLst>
          </p:nvPr>
        </p:nvGraphicFramePr>
        <p:xfrm>
          <a:off x="3275856" y="1700808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0613" name="Equation" r:id="rId4" imgW="1231366" imgH="241195" progId="Equation.DSMT4">
                  <p:embed/>
                </p:oleObj>
              </mc:Choice>
              <mc:Fallback>
                <p:oleObj name="Equation" r:id="rId4" imgW="1231366" imgH="241195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00808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B26CCCA3-129D-4AD3-8420-7B2CD4117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695529C1-4838-40BB-9FAD-A966D6750D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5801212"/>
              </p:ext>
            </p:extLst>
          </p:nvPr>
        </p:nvGraphicFramePr>
        <p:xfrm>
          <a:off x="2652499" y="2276872"/>
          <a:ext cx="4151749" cy="54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0614" name="Equation" r:id="rId6" imgW="1447800" imgH="228600" progId="Equation.DSMT4">
                  <p:embed/>
                </p:oleObj>
              </mc:Choice>
              <mc:Fallback>
                <p:oleObj name="Equation" r:id="rId6" imgW="1447800" imgH="2286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499" y="2276872"/>
                        <a:ext cx="4151749" cy="5477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242735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latin typeface="Times New Roman" panose="02020603050405020304" pitchFamily="18" charset="0"/>
              </a:rPr>
              <a:t>D</a:t>
            </a:r>
            <a:r>
              <a:rPr lang="en-US" sz="2800" dirty="0">
                <a:latin typeface="Times New Roman" panose="02020603050405020304" pitchFamily="18" charset="0"/>
              </a:rPr>
              <a:t> = 0</a:t>
            </a: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 ???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C7794A1-9126-43BF-A420-75DCF7C5E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79E202D4-8B14-4DF8-8C0F-0A70C2F40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700808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4708" name="Equation" r:id="rId4" imgW="1231366" imgH="241195" progId="Equation.DSMT4">
                  <p:embed/>
                </p:oleObj>
              </mc:Choice>
              <mc:Fallback>
                <p:oleObj name="Equation" r:id="rId4" imgW="1231366" imgH="241195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79E202D4-8B14-4DF8-8C0F-0A70C2F40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00808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B26CCCA3-129D-4AD3-8420-7B2CD4117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695529C1-4838-40BB-9FAD-A966D6750D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52499" y="2276872"/>
          <a:ext cx="4151749" cy="54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4709" name="Equation" r:id="rId6" imgW="1447800" imgH="228600" progId="Equation.DSMT4">
                  <p:embed/>
                </p:oleObj>
              </mc:Choice>
              <mc:Fallback>
                <p:oleObj name="Equation" r:id="rId6" imgW="1447800" imgH="2286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695529C1-4838-40BB-9FAD-A966D6750D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499" y="2276872"/>
                        <a:ext cx="4151749" cy="5477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58887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58102" y="-30162"/>
            <a:ext cx="8229600" cy="715962"/>
          </a:xfrm>
        </p:spPr>
        <p:txBody>
          <a:bodyPr>
            <a:normAutofit/>
          </a:bodyPr>
          <a:lstStyle/>
          <a:p>
            <a:r>
              <a:rPr lang="en-US" sz="3600" b="1" dirty="0"/>
              <a:t>Content of lecture</a:t>
            </a:r>
            <a:endParaRPr lang="ru-RU" sz="3600" b="1" dirty="0"/>
          </a:p>
        </p:txBody>
      </p:sp>
      <p:sp>
        <p:nvSpPr>
          <p:cNvPr id="24579" name="Нижний колонтитул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dirty="0"/>
              <a:t>Гравиметрический мониторинг</a:t>
            </a:r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135035" y="1263353"/>
            <a:ext cx="8873930" cy="5333999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Simplification of partial differential equations </a:t>
            </a:r>
          </a:p>
          <a:p>
            <a:endParaRPr lang="ru-RU" sz="1600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FF"/>
                </a:solidFill>
              </a:rPr>
              <a:t>Characteristic equation of partial differential equation </a:t>
            </a:r>
            <a:endParaRPr lang="ru-RU" dirty="0">
              <a:solidFill>
                <a:srgbClr val="FF00FF"/>
              </a:solidFill>
            </a:endParaRPr>
          </a:p>
          <a:p>
            <a:endParaRPr lang="en-US" sz="1600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00B0F0"/>
                </a:solidFill>
              </a:rPr>
              <a:t>Classification of partial differential equations</a:t>
            </a:r>
            <a:endParaRPr lang="ru-RU" b="1" dirty="0">
              <a:solidFill>
                <a:srgbClr val="00B0F0"/>
              </a:solidFill>
            </a:endParaRPr>
          </a:p>
          <a:p>
            <a:endParaRPr lang="en-US" sz="1600" b="1" dirty="0">
              <a:solidFill>
                <a:srgbClr val="00B0F0"/>
              </a:solidFill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75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17513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latin typeface="Times New Roman" panose="02020603050405020304" pitchFamily="18" charset="0"/>
              </a:rPr>
              <a:t>D</a:t>
            </a:r>
            <a:r>
              <a:rPr lang="en-US" sz="2800" dirty="0">
                <a:latin typeface="Times New Roman" panose="02020603050405020304" pitchFamily="18" charset="0"/>
              </a:rPr>
              <a:t> = 0</a:t>
            </a: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New variable ???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C7794A1-9126-43BF-A420-75DCF7C5E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79E202D4-8B14-4DF8-8C0F-0A70C2F40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700808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5732" name="Equation" r:id="rId4" imgW="1231366" imgH="241195" progId="Equation.DSMT4">
                  <p:embed/>
                </p:oleObj>
              </mc:Choice>
              <mc:Fallback>
                <p:oleObj name="Equation" r:id="rId4" imgW="1231366" imgH="241195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79E202D4-8B14-4DF8-8C0F-0A70C2F40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00808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B26CCCA3-129D-4AD3-8420-7B2CD4117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695529C1-4838-40BB-9FAD-A966D6750D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52499" y="2276872"/>
          <a:ext cx="4151749" cy="54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5733" name="Equation" r:id="rId6" imgW="1447800" imgH="228600" progId="Equation.DSMT4">
                  <p:embed/>
                </p:oleObj>
              </mc:Choice>
              <mc:Fallback>
                <p:oleObj name="Equation" r:id="rId6" imgW="1447800" imgH="2286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695529C1-4838-40BB-9FAD-A966D6750D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499" y="2276872"/>
                        <a:ext cx="4151749" cy="5477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21787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latin typeface="Times New Roman" panose="02020603050405020304" pitchFamily="18" charset="0"/>
              </a:rPr>
              <a:t>D</a:t>
            </a:r>
            <a:r>
              <a:rPr lang="en-US" sz="2800" dirty="0">
                <a:latin typeface="Times New Roman" panose="02020603050405020304" pitchFamily="18" charset="0"/>
              </a:rPr>
              <a:t> = 0</a:t>
            </a: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b="1" dirty="0">
                <a:latin typeface="Times New Roman" panose="02020603050405020304" pitchFamily="18" charset="0"/>
              </a:rPr>
              <a:t>New variable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b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C7794A1-9126-43BF-A420-75DCF7C5E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79E202D4-8B14-4DF8-8C0F-0A70C2F40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700808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7162" name="Equation" r:id="rId4" imgW="1231366" imgH="241195" progId="Equation.DSMT4">
                  <p:embed/>
                </p:oleObj>
              </mc:Choice>
              <mc:Fallback>
                <p:oleObj name="Equation" r:id="rId4" imgW="1231366" imgH="241195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79E202D4-8B14-4DF8-8C0F-0A70C2F40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00808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B26CCCA3-129D-4AD3-8420-7B2CD4117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695529C1-4838-40BB-9FAD-A966D6750D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52499" y="2276872"/>
          <a:ext cx="4151749" cy="54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7163" name="Equation" r:id="rId6" imgW="1447800" imgH="228600" progId="Equation.DSMT4">
                  <p:embed/>
                </p:oleObj>
              </mc:Choice>
              <mc:Fallback>
                <p:oleObj name="Equation" r:id="rId6" imgW="1447800" imgH="2286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695529C1-4838-40BB-9FAD-A966D6750D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499" y="2276872"/>
                        <a:ext cx="4151749" cy="5477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940690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latin typeface="Times New Roman" panose="02020603050405020304" pitchFamily="18" charset="0"/>
              </a:rPr>
              <a:t>D</a:t>
            </a:r>
            <a:r>
              <a:rPr lang="en-US" sz="2800" dirty="0">
                <a:latin typeface="Times New Roman" panose="02020603050405020304" pitchFamily="18" charset="0"/>
              </a:rPr>
              <a:t> = 0</a:t>
            </a: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New variable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b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How we can choose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?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C7794A1-9126-43BF-A420-75DCF7C5E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79E202D4-8B14-4DF8-8C0F-0A70C2F40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700808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803" name="Equation" r:id="rId4" imgW="1231366" imgH="241195" progId="Equation.DSMT4">
                  <p:embed/>
                </p:oleObj>
              </mc:Choice>
              <mc:Fallback>
                <p:oleObj name="Equation" r:id="rId4" imgW="1231366" imgH="241195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79E202D4-8B14-4DF8-8C0F-0A70C2F40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00808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B26CCCA3-129D-4AD3-8420-7B2CD4117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695529C1-4838-40BB-9FAD-A966D6750D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52499" y="2276872"/>
          <a:ext cx="4151749" cy="54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804" name="Equation" r:id="rId6" imgW="1447800" imgH="228600" progId="Equation.DSMT4">
                  <p:embed/>
                </p:oleObj>
              </mc:Choice>
              <mc:Fallback>
                <p:oleObj name="Equation" r:id="rId6" imgW="1447800" imgH="2286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695529C1-4838-40BB-9FAD-A966D6750D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499" y="2276872"/>
                        <a:ext cx="4151749" cy="5477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7242289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latin typeface="Times New Roman" panose="02020603050405020304" pitchFamily="18" charset="0"/>
              </a:rPr>
              <a:t>D</a:t>
            </a:r>
            <a:r>
              <a:rPr lang="en-US" sz="2800" dirty="0">
                <a:latin typeface="Times New Roman" panose="02020603050405020304" pitchFamily="18" charset="0"/>
              </a:rPr>
              <a:t> = 0</a:t>
            </a: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New variable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b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arbitrary, for example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=x</a:t>
            </a:r>
          </a:p>
          <a:p>
            <a:pPr marL="0" indent="0" algn="ctr">
              <a:buNone/>
            </a:pP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en-US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C7794A1-9126-43BF-A420-75DCF7C5E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79E202D4-8B14-4DF8-8C0F-0A70C2F40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700808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6776" name="Equation" r:id="rId4" imgW="1231366" imgH="241195" progId="Equation.DSMT4">
                  <p:embed/>
                </p:oleObj>
              </mc:Choice>
              <mc:Fallback>
                <p:oleObj name="Equation" r:id="rId4" imgW="1231366" imgH="241195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79E202D4-8B14-4DF8-8C0F-0A70C2F40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00808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B26CCCA3-129D-4AD3-8420-7B2CD4117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695529C1-4838-40BB-9FAD-A966D6750D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52499" y="2276872"/>
          <a:ext cx="4151749" cy="54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6777" name="Equation" r:id="rId6" imgW="1447800" imgH="228600" progId="Equation.DSMT4">
                  <p:embed/>
                </p:oleObj>
              </mc:Choice>
              <mc:Fallback>
                <p:oleObj name="Equation" r:id="rId6" imgW="1447800" imgH="2286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695529C1-4838-40BB-9FAD-A966D6750D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499" y="2276872"/>
                        <a:ext cx="4151749" cy="5477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5">
            <a:extLst>
              <a:ext uri="{FF2B5EF4-FFF2-40B4-BE49-F238E27FC236}">
                <a16:creationId xmlns:a16="http://schemas.microsoft.com/office/drawing/2014/main" id="{EB877CCD-447B-4D26-80C1-6D8E6472D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92118C93-D5E8-4DD7-B0C2-09B26B9D6D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6677892"/>
              </p:ext>
            </p:extLst>
          </p:nvPr>
        </p:nvGraphicFramePr>
        <p:xfrm>
          <a:off x="1276663" y="4706931"/>
          <a:ext cx="6391681" cy="1386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6778" name="Equation" r:id="rId8" imgW="3416300" imgH="774700" progId="Equation.DSMT4">
                  <p:embed/>
                </p:oleObj>
              </mc:Choice>
              <mc:Fallback>
                <p:oleObj name="Equation" r:id="rId8" imgW="3416300" imgH="7747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663" y="4706931"/>
                        <a:ext cx="6391681" cy="13863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7">
            <a:extLst>
              <a:ext uri="{FF2B5EF4-FFF2-40B4-BE49-F238E27FC236}">
                <a16:creationId xmlns:a16="http://schemas.microsoft.com/office/drawing/2014/main" id="{42C3D0BF-50DE-46D0-BC76-09DE85637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61972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Parabolic equations. 3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20271"/>
            <a:ext cx="9144000" cy="57352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i="1" dirty="0">
                <a:latin typeface="Times New Roman" panose="02020603050405020304" pitchFamily="18" charset="0"/>
              </a:rPr>
              <a:t>D</a:t>
            </a:r>
            <a:r>
              <a:rPr lang="en-US" sz="2800" dirty="0">
                <a:latin typeface="Times New Roman" panose="02020603050405020304" pitchFamily="18" charset="0"/>
              </a:rPr>
              <a:t> = 0</a:t>
            </a: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Characteristic equation  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y' =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400" dirty="0">
                <a:latin typeface="Times New Roman" panose="02020603050405020304" pitchFamily="18" charset="0"/>
              </a:rPr>
              <a:t>New variable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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y-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b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is arbitrary, for example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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=x</a:t>
            </a:r>
          </a:p>
          <a:p>
            <a:pPr marL="0" indent="0" algn="ctr">
              <a:buNone/>
            </a:pP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2400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en-US" i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latin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24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7074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0EFC3B24-5611-471F-8633-23F877C6F0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12">
            <a:extLst>
              <a:ext uri="{FF2B5EF4-FFF2-40B4-BE49-F238E27FC236}">
                <a16:creationId xmlns:a16="http://schemas.microsoft.com/office/drawing/2014/main" id="{50FF3ED5-E404-4118-8DB9-2C3A07F6BB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777814E8-4298-4BC9-9993-4C77FE197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BD198B90-4CB5-46AB-8F70-87D847F9D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69">
            <a:extLst>
              <a:ext uri="{FF2B5EF4-FFF2-40B4-BE49-F238E27FC236}">
                <a16:creationId xmlns:a16="http://schemas.microsoft.com/office/drawing/2014/main" id="{6636F066-5EA8-4A08-BE66-4839D37100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" name="Rectangle 71">
            <a:extLst>
              <a:ext uri="{FF2B5EF4-FFF2-40B4-BE49-F238E27FC236}">
                <a16:creationId xmlns:a16="http://schemas.microsoft.com/office/drawing/2014/main" id="{C8CEB62E-AC33-4480-942E-4E354CAF57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7063D6C3-4B5E-444D-B737-D9D879E2C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3476A2A8-7A5C-4602-AB3B-AB35B39CDA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6CEE6D28-AF8F-429C-910F-303FFE462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D7DE181F-4F27-477B-9B9B-35A7ED3AA3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5C7794A1-9126-43BF-A420-75DCF7C5E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79E202D4-8B14-4DF8-8C0F-0A70C2F403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5856" y="1700808"/>
          <a:ext cx="2483034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8194" name="Equation" r:id="rId4" imgW="1231366" imgH="241195" progId="Equation.DSMT4">
                  <p:embed/>
                </p:oleObj>
              </mc:Choice>
              <mc:Fallback>
                <p:oleObj name="Equation" r:id="rId4" imgW="1231366" imgH="241195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79E202D4-8B14-4DF8-8C0F-0A70C2F403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1700808"/>
                        <a:ext cx="2483034" cy="57606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4">
            <a:extLst>
              <a:ext uri="{FF2B5EF4-FFF2-40B4-BE49-F238E27FC236}">
                <a16:creationId xmlns:a16="http://schemas.microsoft.com/office/drawing/2014/main" id="{B26CCCA3-129D-4AD3-8420-7B2CD4117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" name="Объект 23">
            <a:extLst>
              <a:ext uri="{FF2B5EF4-FFF2-40B4-BE49-F238E27FC236}">
                <a16:creationId xmlns:a16="http://schemas.microsoft.com/office/drawing/2014/main" id="{695529C1-4838-40BB-9FAD-A966D6750D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52499" y="2276872"/>
          <a:ext cx="4151749" cy="5477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8195" name="Equation" r:id="rId6" imgW="1447800" imgH="228600" progId="Equation.DSMT4">
                  <p:embed/>
                </p:oleObj>
              </mc:Choice>
              <mc:Fallback>
                <p:oleObj name="Equation" r:id="rId6" imgW="1447800" imgH="228600" progId="Equation.DSMT4">
                  <p:embed/>
                  <p:pic>
                    <p:nvPicPr>
                      <p:cNvPr id="24" name="Объект 23">
                        <a:extLst>
                          <a:ext uri="{FF2B5EF4-FFF2-40B4-BE49-F238E27FC236}">
                            <a16:creationId xmlns:a16="http://schemas.microsoft.com/office/drawing/2014/main" id="{695529C1-4838-40BB-9FAD-A966D6750D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2499" y="2276872"/>
                        <a:ext cx="4151749" cy="5477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5">
            <a:extLst>
              <a:ext uri="{FF2B5EF4-FFF2-40B4-BE49-F238E27FC236}">
                <a16:creationId xmlns:a16="http://schemas.microsoft.com/office/drawing/2014/main" id="{EB877CCD-447B-4D26-80C1-6D8E6472D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9" name="Объект 28">
            <a:extLst>
              <a:ext uri="{FF2B5EF4-FFF2-40B4-BE49-F238E27FC236}">
                <a16:creationId xmlns:a16="http://schemas.microsoft.com/office/drawing/2014/main" id="{92118C93-D5E8-4DD7-B0C2-09B26B9D6D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76663" y="4706931"/>
          <a:ext cx="6391681" cy="1386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8196" name="Equation" r:id="rId8" imgW="3416300" imgH="774700" progId="Equation.DSMT4">
                  <p:embed/>
                </p:oleObj>
              </mc:Choice>
              <mc:Fallback>
                <p:oleObj name="Equation" r:id="rId8" imgW="3416300" imgH="774700" progId="Equation.DSMT4">
                  <p:embed/>
                  <p:pic>
                    <p:nvPicPr>
                      <p:cNvPr id="29" name="Объект 28">
                        <a:extLst>
                          <a:ext uri="{FF2B5EF4-FFF2-40B4-BE49-F238E27FC236}">
                            <a16:creationId xmlns:a16="http://schemas.microsoft.com/office/drawing/2014/main" id="{92118C93-D5E8-4DD7-B0C2-09B26B9D6D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663" y="4706931"/>
                        <a:ext cx="6391681" cy="13863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7">
            <a:extLst>
              <a:ext uri="{FF2B5EF4-FFF2-40B4-BE49-F238E27FC236}">
                <a16:creationId xmlns:a16="http://schemas.microsoft.com/office/drawing/2014/main" id="{42C3D0BF-50DE-46D0-BC76-09DE85637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1" name="Объект 30">
            <a:extLst>
              <a:ext uri="{FF2B5EF4-FFF2-40B4-BE49-F238E27FC236}">
                <a16:creationId xmlns:a16="http://schemas.microsoft.com/office/drawing/2014/main" id="{8C3F290A-FA68-489B-9A89-DC496767A8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39952" y="6093296"/>
          <a:ext cx="1024567" cy="619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8197" name="Equation" r:id="rId10" imgW="469696" imgH="241195" progId="Equation.DSMT4">
                  <p:embed/>
                </p:oleObj>
              </mc:Choice>
              <mc:Fallback>
                <p:oleObj name="Equation" r:id="rId10" imgW="469696" imgH="241195" progId="Equation.DSMT4">
                  <p:embed/>
                  <p:pic>
                    <p:nvPicPr>
                      <p:cNvPr id="31" name="Объект 30">
                        <a:extLst>
                          <a:ext uri="{FF2B5EF4-FFF2-40B4-BE49-F238E27FC236}">
                            <a16:creationId xmlns:a16="http://schemas.microsoft.com/office/drawing/2014/main" id="{8C3F290A-FA68-489B-9A89-DC496767A8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9952" y="6093296"/>
                        <a:ext cx="1024567" cy="6190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477051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Elliptic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1704" y="979780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10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11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89836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Elliptic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1704" y="979780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i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&lt;0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we have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equations with complex parameters</a:t>
            </a:r>
            <a:endParaRPr lang="en-US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38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39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5FC1BE6C-0CA6-45D2-AFC9-3E30BA067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3188" y="3997325"/>
          <a:ext cx="3806825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40" name="Equation" r:id="rId8" imgW="1460160" imgH="495000" progId="Equation.DSMT4">
                  <p:embed/>
                </p:oleObj>
              </mc:Choice>
              <mc:Fallback>
                <p:oleObj name="Equation" r:id="rId8" imgW="1460160" imgH="4950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5FC1BE6C-0CA6-45D2-AFC9-3E30BA0671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97325"/>
                        <a:ext cx="3806825" cy="1160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52863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Elliptic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1704" y="979780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i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&lt;0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we have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equations with complex parameters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  <a:tabLst>
                <a:tab pos="13506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Let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and 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*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are</a:t>
            </a:r>
            <a:r>
              <a:rPr lang="en-US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its general solutions. 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62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63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5FC1BE6C-0CA6-45D2-AFC9-3E30BA067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3188" y="3997325"/>
          <a:ext cx="3806825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264" name="Equation" r:id="rId8" imgW="1460160" imgH="495000" progId="Equation.DSMT4">
                  <p:embed/>
                </p:oleObj>
              </mc:Choice>
              <mc:Fallback>
                <p:oleObj name="Equation" r:id="rId8" imgW="1460160" imgH="4950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5FC1BE6C-0CA6-45D2-AFC9-3E30BA0671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97325"/>
                        <a:ext cx="3806825" cy="1160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017107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0896" y="181155"/>
            <a:ext cx="8229600" cy="498742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b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sz="4000" b="1" dirty="0"/>
              <a:t>Elliptic equations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-31704" y="979780"/>
            <a:ext cx="9156607" cy="5608813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where</a:t>
            </a: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i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2400" b="1" dirty="0">
                <a:solidFill>
                  <a:srgbClr val="FF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&lt;0</a:t>
            </a: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we have 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equations with complex parameters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  <a:tabLst>
                <a:tab pos="1350645" algn="l"/>
              </a:tabLst>
            </a:pPr>
            <a:r>
              <a:rPr lang="en-US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Let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and 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*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,</a:t>
            </a:r>
            <a:r>
              <a:rPr lang="en-US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y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)=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c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are</a:t>
            </a:r>
            <a:r>
              <a:rPr lang="en-US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its general solutions.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What is relation between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n-US" sz="2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*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  <a:tabLst>
                <a:tab pos="1350645" algn="l"/>
              </a:tabLst>
            </a:pPr>
            <a:endParaRPr lang="ru-RU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</a:pPr>
            <a:endParaRPr lang="en-US" sz="3000" dirty="0"/>
          </a:p>
          <a:p>
            <a:pPr marL="0" indent="0" algn="just">
              <a:spcBef>
                <a:spcPts val="600"/>
              </a:spcBef>
              <a:buNone/>
            </a:pPr>
            <a:endParaRPr lang="ru-RU" sz="3000" dirty="0"/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25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49">
            <a:extLst>
              <a:ext uri="{FF2B5EF4-FFF2-40B4-BE49-F238E27FC236}">
                <a16:creationId xmlns:a16="http://schemas.microsoft.com/office/drawing/2014/main" id="{53ED1079-1394-4437-85A5-5C767FC551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70" y="-982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8FCA55-7871-4A07-A4C9-B06F7901C7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2D18B73-7B92-45A7-8E71-761B993BE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F44ABFC-41E4-480B-BB1E-06DD35315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2C8A3886-7CD3-42D1-8B77-C97EF012AC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id="{A816744E-C764-4196-A3A1-916366608A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31640" y="908720"/>
          <a:ext cx="6525415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843" name="Equation" r:id="rId4" imgW="2806700" imgH="279400" progId="Equation.DSMT4">
                  <p:embed/>
                </p:oleObj>
              </mc:Choice>
              <mc:Fallback>
                <p:oleObj name="Equation" r:id="rId4" imgW="2806700" imgH="279400" progId="Equation.DSMT4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id="{A816744E-C764-4196-A3A1-916366608A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640" y="908720"/>
                        <a:ext cx="6525415" cy="6480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>
            <a:extLst>
              <a:ext uri="{FF2B5EF4-FFF2-40B4-BE49-F238E27FC236}">
                <a16:creationId xmlns:a16="http://schemas.microsoft.com/office/drawing/2014/main" id="{1CD3A64A-D241-4401-8D07-E3402E2FB0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696" y="1556792"/>
          <a:ext cx="5758303" cy="1711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844" name="Equation" r:id="rId6" imgW="2501640" imgH="774360" progId="Equation.DSMT4">
                  <p:embed/>
                </p:oleObj>
              </mc:Choice>
              <mc:Fallback>
                <p:oleObj name="Equation" r:id="rId6" imgW="2501640" imgH="774360" progId="Equation.DSMT4">
                  <p:embed/>
                  <p:pic>
                    <p:nvPicPr>
                      <p:cNvPr id="16" name="Объект 15">
                        <a:extLst>
                          <a:ext uri="{FF2B5EF4-FFF2-40B4-BE49-F238E27FC236}">
                            <a16:creationId xmlns:a16="http://schemas.microsoft.com/office/drawing/2014/main" id="{1CD3A64A-D241-4401-8D07-E3402E2FB0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696" y="1556792"/>
                        <a:ext cx="5758303" cy="171192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id="{5FC1BE6C-0CA6-45D2-AFC9-3E30BA06714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43188" y="3997325"/>
          <a:ext cx="3806825" cy="1160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845" name="Equation" r:id="rId8" imgW="1460160" imgH="495000" progId="Equation.DSMT4">
                  <p:embed/>
                </p:oleObj>
              </mc:Choice>
              <mc:Fallback>
                <p:oleObj name="Equation" r:id="rId8" imgW="1460160" imgH="495000" progId="Equation.DSMT4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id="{5FC1BE6C-0CA6-45D2-AFC9-3E30BA0671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88" y="3997325"/>
                        <a:ext cx="3806825" cy="116046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21">
            <a:extLst>
              <a:ext uri="{FF2B5EF4-FFF2-40B4-BE49-F238E27FC236}">
                <a16:creationId xmlns:a16="http://schemas.microsoft.com/office/drawing/2014/main" id="{ED25B88E-AB79-43C8-97AC-C630E0F34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EC1ACDCE-9B30-456C-9DA2-CDF6234C2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83678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457200" y="128586"/>
            <a:ext cx="8229600" cy="781399"/>
          </a:xfrm>
        </p:spPr>
        <p:txBody>
          <a:bodyPr>
            <a:normAutofit/>
          </a:bodyPr>
          <a:lstStyle/>
          <a:p>
            <a:r>
              <a:rPr lang="en-US" sz="3600" b="1" dirty="0"/>
              <a:t>Elliptic equations</a:t>
            </a:r>
            <a:r>
              <a:rPr lang="ru-RU" sz="3600" b="1" dirty="0">
                <a:ea typeface="Times New Roman" panose="02020603050405020304" pitchFamily="18" charset="0"/>
              </a:rPr>
              <a:t>. 2</a:t>
            </a:r>
            <a:endParaRPr lang="ru-RU" sz="3600" b="1" dirty="0"/>
          </a:p>
        </p:txBody>
      </p:sp>
      <p:sp>
        <p:nvSpPr>
          <p:cNvPr id="24580" name="Объект 5"/>
          <p:cNvSpPr>
            <a:spLocks noGrp="1"/>
          </p:cNvSpPr>
          <p:nvPr>
            <p:ph idx="4294967295"/>
          </p:nvPr>
        </p:nvSpPr>
        <p:spPr>
          <a:xfrm>
            <a:off x="0" y="1149946"/>
            <a:ext cx="8964488" cy="5737729"/>
          </a:xfrm>
        </p:spPr>
        <p:txBody>
          <a:bodyPr>
            <a:no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Determine</a:t>
            </a:r>
          </a:p>
          <a:p>
            <a:pPr marL="0" indent="0" algn="ctr">
              <a:spcBef>
                <a:spcPts val="600"/>
              </a:spcBef>
              <a:buNone/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en-US" sz="2400" dirty="0">
              <a:latin typeface="Times New Roman" panose="02020603050405020304" pitchFamily="18" charset="0"/>
            </a:endParaRPr>
          </a:p>
          <a:p>
            <a:pPr marL="0" indent="0" algn="ctr">
              <a:spcBef>
                <a:spcPts val="600"/>
              </a:spcBef>
              <a:buNone/>
            </a:pPr>
            <a:endParaRPr lang="ru-RU" sz="2400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5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	</a:t>
            </a:r>
          </a:p>
          <a:p>
            <a:pPr marL="0" indent="0">
              <a:buNone/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</a:p>
          <a:p>
            <a:pPr mar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Блок-схема: альтернативный процесс 4"/>
          <p:cNvSpPr/>
          <p:nvPr/>
        </p:nvSpPr>
        <p:spPr>
          <a:xfrm>
            <a:off x="270070" y="260648"/>
            <a:ext cx="576064" cy="63963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26</a:t>
            </a:r>
            <a:endParaRPr lang="ru-RU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31"/>
          <p:cNvSpPr>
            <a:spLocks noChangeArrowheads="1"/>
          </p:cNvSpPr>
          <p:nvPr/>
        </p:nvSpPr>
        <p:spPr bwMode="auto">
          <a:xfrm>
            <a:off x="0" y="-37951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ACA952-7968-4DE7-9F20-E69C567660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E5F9E2C-5177-4B66-9EBE-E7855662AE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D28F0229-AE77-4B7F-807A-241242341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5AA96983-129D-446A-ADAC-C43FB4785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4B86658C-5122-4CEC-A6A9-842DFFAF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3E6BE79-72A0-40DF-8408-7330E0F698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B894A312-4571-4615-B43E-05B9150A8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2196752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1332656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E63D1536-E4B3-41C5-96E5-BFDEA06FE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id="{EE84C135-CF59-4AB5-BCEA-DB1A5BD36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A1C3BC66-A266-4891-86F2-C57A301F6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B9219EC-2298-4D9F-96BC-5AB695F27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E67E7F1B-A6AD-4598-B663-43886FC7FE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09611" y="1628800"/>
          <a:ext cx="3734597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278" name="Equation" r:id="rId4" imgW="1562100" imgH="228600" progId="Equation.DSMT4">
                  <p:embed/>
                </p:oleObj>
              </mc:Choice>
              <mc:Fallback>
                <p:oleObj name="Equation" r:id="rId4" imgW="1562100" imgH="228600" progId="Equation.DSMT4">
                  <p:embed/>
                  <p:pic>
                    <p:nvPicPr>
                      <p:cNvPr id="13" name="Объект 12">
                        <a:extLst>
                          <a:ext uri="{FF2B5EF4-FFF2-40B4-BE49-F238E27FC236}">
                            <a16:creationId xmlns:a16="http://schemas.microsoft.com/office/drawing/2014/main" id="{E67E7F1B-A6AD-4598-B663-43886FC7FE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611" y="1628800"/>
                        <a:ext cx="3734597" cy="5040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88883E26-58F3-4EB4-AA0E-3B90325545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F2C2E80F-7587-46EE-BBBF-C619A8E6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E7478EC1-ECAC-4886-B558-B17F03C69B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10">
            <a:extLst>
              <a:ext uri="{FF2B5EF4-FFF2-40B4-BE49-F238E27FC236}">
                <a16:creationId xmlns:a16="http://schemas.microsoft.com/office/drawing/2014/main" id="{EFDF78F8-DBC8-49B9-8862-FA4A7920F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8030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10596</TotalTime>
  <Words>3583</Words>
  <Application>Microsoft Office PowerPoint</Application>
  <PresentationFormat>Экран (4:3)</PresentationFormat>
  <Paragraphs>1503</Paragraphs>
  <Slides>133</Slides>
  <Notes>129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133</vt:i4>
      </vt:variant>
    </vt:vector>
  </HeadingPairs>
  <TitlesOfParts>
    <vt:vector size="139" baseType="lpstr">
      <vt:lpstr>Arial</vt:lpstr>
      <vt:lpstr>Calibri</vt:lpstr>
      <vt:lpstr>Symbol</vt:lpstr>
      <vt:lpstr>Times New Roman</vt:lpstr>
      <vt:lpstr>Тема Office</vt:lpstr>
      <vt:lpstr>Equation</vt:lpstr>
      <vt:lpstr>al-Farabi Kazakh National University</vt:lpstr>
      <vt:lpstr>Partial differential equations</vt:lpstr>
      <vt:lpstr>Content of Part I</vt:lpstr>
      <vt:lpstr>What do we know?</vt:lpstr>
      <vt:lpstr>What do we know?</vt:lpstr>
      <vt:lpstr>Partial differential equations</vt:lpstr>
      <vt:lpstr>Content of lecture</vt:lpstr>
      <vt:lpstr>Content of lecture</vt:lpstr>
      <vt:lpstr>Content of lecture</vt:lpstr>
      <vt:lpstr>Content of lecture</vt:lpstr>
      <vt:lpstr>Introduction</vt:lpstr>
      <vt:lpstr>Introduction</vt:lpstr>
      <vt:lpstr>Introduction</vt:lpstr>
      <vt:lpstr>Introduction</vt:lpstr>
      <vt:lpstr>Introduction</vt:lpstr>
      <vt:lpstr>Object of analysis</vt:lpstr>
      <vt:lpstr>Object of analysis</vt:lpstr>
      <vt:lpstr>Object of analysis</vt:lpstr>
      <vt:lpstr>Object of analysis</vt:lpstr>
      <vt:lpstr>Object of analysis</vt:lpstr>
      <vt:lpstr> Change of the independent variables </vt:lpstr>
      <vt:lpstr> Change of the independent variables </vt:lpstr>
      <vt:lpstr> Change of the independent variables </vt:lpstr>
      <vt:lpstr> Change of the independent variables. 2</vt:lpstr>
      <vt:lpstr> Change of the independent variables. 2</vt:lpstr>
      <vt:lpstr> Change of the independent variables. 2</vt:lpstr>
      <vt:lpstr> Change of the independent variables. 2</vt:lpstr>
      <vt:lpstr> Change of the independent variables. 3</vt:lpstr>
      <vt:lpstr> Change of the independent variables. 3</vt:lpstr>
      <vt:lpstr> Change of the independent variables. 3</vt:lpstr>
      <vt:lpstr>  Change of the independent variables. 4</vt:lpstr>
      <vt:lpstr>  Change of the independent variables. 4</vt:lpstr>
      <vt:lpstr>  Change of the independent variables. 4</vt:lpstr>
      <vt:lpstr>  Change of the independent variables. 4</vt:lpstr>
      <vt:lpstr>Characteristic equation</vt:lpstr>
      <vt:lpstr>Characteristic equation</vt:lpstr>
      <vt:lpstr>Proof</vt:lpstr>
      <vt:lpstr>Proof</vt:lpstr>
      <vt:lpstr>Proof</vt:lpstr>
      <vt:lpstr>Proof</vt:lpstr>
      <vt:lpstr>Proof</vt:lpstr>
      <vt:lpstr>Proof. 2</vt:lpstr>
      <vt:lpstr>Proof. 2</vt:lpstr>
      <vt:lpstr>Proof. 2</vt:lpstr>
      <vt:lpstr>Proof. 2</vt:lpstr>
      <vt:lpstr>Characteristic equation</vt:lpstr>
      <vt:lpstr>Characteristic equation</vt:lpstr>
      <vt:lpstr>Classification of equations. 2</vt:lpstr>
      <vt:lpstr>Classification of equations. 2</vt:lpstr>
      <vt:lpstr>Classification of equations. 2</vt:lpstr>
      <vt:lpstr>Classification of equations. 2</vt:lpstr>
      <vt:lpstr>Classification of equations. 2</vt:lpstr>
      <vt:lpstr>Classification of equations. 3</vt:lpstr>
      <vt:lpstr>Classification of equations. 3</vt:lpstr>
      <vt:lpstr>Classification of equations. 3</vt:lpstr>
      <vt:lpstr>Classification of equations. 3</vt:lpstr>
      <vt:lpstr>Classification of equations. 3</vt:lpstr>
      <vt:lpstr>Classification of equations. 3</vt:lpstr>
      <vt:lpstr> Hyperbolic equations</vt:lpstr>
      <vt:lpstr> Hyperbolic equations</vt:lpstr>
      <vt:lpstr> Hyperbolic equations</vt:lpstr>
      <vt:lpstr> Hyperbolic equations</vt:lpstr>
      <vt:lpstr>Hyperbolic equations. 2</vt:lpstr>
      <vt:lpstr>Hyperbolic equations. 2</vt:lpstr>
      <vt:lpstr>Hyperbolic equations. 2</vt:lpstr>
      <vt:lpstr>Hyperbolic equations. 2</vt:lpstr>
      <vt:lpstr>Hyperbolic equations. 3</vt:lpstr>
      <vt:lpstr>Hyperbolic equations. 3</vt:lpstr>
      <vt:lpstr>Hyperbolic equations. 3</vt:lpstr>
      <vt:lpstr>Hyperbolic equations. 3</vt:lpstr>
      <vt:lpstr>Hyperbolic equations. 3</vt:lpstr>
      <vt:lpstr>Hyperbolic equations. 3</vt:lpstr>
      <vt:lpstr>Hyperbolic equations. 3</vt:lpstr>
      <vt:lpstr>Hyperbolic equations. 3</vt:lpstr>
      <vt:lpstr>Hyperbolic equations. 3</vt:lpstr>
      <vt:lpstr>Hyperbolic equations. 3</vt:lpstr>
      <vt:lpstr>Hyperbolic equations. 3</vt:lpstr>
      <vt:lpstr> Parabolic equations</vt:lpstr>
      <vt:lpstr> Parabolic equations</vt:lpstr>
      <vt:lpstr> Parabolic equations</vt:lpstr>
      <vt:lpstr> Parabolic equations</vt:lpstr>
      <vt:lpstr>Parabolic equations. 2</vt:lpstr>
      <vt:lpstr>Parabolic equations. 2</vt:lpstr>
      <vt:lpstr>Parabolic equations. 2</vt:lpstr>
      <vt:lpstr>Parabolic equations. 2</vt:lpstr>
      <vt:lpstr>Parabolic equations. 3</vt:lpstr>
      <vt:lpstr>Parabolic equations. 3</vt:lpstr>
      <vt:lpstr>Parabolic equations. 3</vt:lpstr>
      <vt:lpstr>Parabolic equations. 3</vt:lpstr>
      <vt:lpstr>Parabolic equations. 3</vt:lpstr>
      <vt:lpstr>Parabolic equations. 3</vt:lpstr>
      <vt:lpstr>Parabolic equations. 3</vt:lpstr>
      <vt:lpstr>Parabolic equations. 3</vt:lpstr>
      <vt:lpstr>Parabolic equations. 3</vt:lpstr>
      <vt:lpstr> Elliptic equations</vt:lpstr>
      <vt:lpstr> Elliptic equations</vt:lpstr>
      <vt:lpstr> Elliptic equations</vt:lpstr>
      <vt:lpstr> Elliptic equations</vt:lpstr>
      <vt:lpstr>Elliptic equations. 2</vt:lpstr>
      <vt:lpstr>Elliptic equations. 2</vt:lpstr>
      <vt:lpstr>Elliptic equations. 2</vt:lpstr>
      <vt:lpstr>Elliptic equations. 2</vt:lpstr>
      <vt:lpstr>Elliptic equations. 2</vt:lpstr>
      <vt:lpstr>Elliptic equations. 3</vt:lpstr>
      <vt:lpstr>Elliptic equations. 3</vt:lpstr>
      <vt:lpstr>Elliptic equations. 3</vt:lpstr>
      <vt:lpstr>Elliptic equations. 3</vt:lpstr>
      <vt:lpstr>Elliptic equations. 3</vt:lpstr>
      <vt:lpstr>Elliptic equations. 4</vt:lpstr>
      <vt:lpstr>Elliptic equations. 4</vt:lpstr>
      <vt:lpstr>Elliptic equations. 4</vt:lpstr>
      <vt:lpstr>Elliptic equations. 4</vt:lpstr>
      <vt:lpstr>Elliptic equations. 4</vt:lpstr>
      <vt:lpstr>Elliptic equations. 4</vt:lpstr>
      <vt:lpstr>Elliptic equations. 4</vt:lpstr>
      <vt:lpstr>Elliptic equations. 4</vt:lpstr>
      <vt:lpstr>Elliptic equations. 4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Conclusions</vt:lpstr>
      <vt:lpstr>Task 3 </vt:lpstr>
      <vt:lpstr>Task 3 </vt:lpstr>
      <vt:lpstr>Task 3 </vt:lpstr>
      <vt:lpstr>What will be next?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Assem</dc:creator>
  <cp:lastModifiedBy>Серовайский Семен</cp:lastModifiedBy>
  <cp:revision>689</cp:revision>
  <dcterms:created xsi:type="dcterms:W3CDTF">2016-02-29T14:24:09Z</dcterms:created>
  <dcterms:modified xsi:type="dcterms:W3CDTF">2021-02-17T07:33:38Z</dcterms:modified>
</cp:coreProperties>
</file>